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>
  <p:sldMasterIdLst>
    <p:sldMasterId id="214748381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016" autoAdjust="0"/>
    <p:restoredTop sz="100000" autoAdjust="0"/>
  </p:normalViewPr>
  <p:slideViewPr>
    <p:cSldViewPr snapToGrid="0">
      <p:cViewPr varScale="1">
        <p:scale>
          <a:sx n="100" d="100"/>
          <a:sy n="100" d="100"/>
        </p:scale>
        <p:origin x="696" y="90"/>
      </p:cViewPr>
      <p:guideLst>
        <p:guide orient="horz" pos="1800"/>
        <p:guide pos="2856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B5CE378-B5C9-4167-B2A5-A6DE2401EC64}" type="datetime1">
              <a:rPr lang="ko-KR" altLang="en-US"/>
              <a:pPr lvl="0">
                <a:defRPr/>
              </a:pPr>
              <a:t>2023-03-14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1288D27-56D9-4CCB-ABCE-FD6662C5AE4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안녕하세요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.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오늘 발표를 맡게 된 정민경입니다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. (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인사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)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저희는 대중교통이라는 대주제 하에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한강교량 교통 혼잡도 분석과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///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실시간 교통 정보 공유 커뮤니티를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///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개발했습니다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.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lvl="0">
              <a:defRPr/>
            </a:pPr>
            <a:br>
              <a:rPr lang="ko-KR" altLang="en-US"/>
            </a:br>
            <a:endParaRPr lang="ko-KR" altLang="en-US" b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서비스 목표는 크게 </a:t>
            </a:r>
            <a:r>
              <a:rPr lang="en-US" altLang="ko-KR"/>
              <a:t>2</a:t>
            </a:r>
            <a:r>
              <a:rPr lang="ko-KR" altLang="en-US"/>
              <a:t>가지 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우선 혼잡도 분석을 통해 특정 대교의 정보를 제공하여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이용자의 선택에 도움을 제공합니다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또한 커뮤니티를 활용하여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예측이 불가능한</a:t>
            </a:r>
            <a:r>
              <a:rPr lang="en-US" altLang="ko-KR"/>
              <a:t> // </a:t>
            </a:r>
            <a:r>
              <a:rPr lang="ko-KR" altLang="en-US"/>
              <a:t>실시간 상황에 대해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이용자간 상황 정보 공유가 가능하도록 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웹 소개입니다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웹은 총 </a:t>
            </a:r>
            <a:r>
              <a:rPr lang="en-US" altLang="ko-KR"/>
              <a:t>3</a:t>
            </a:r>
            <a:r>
              <a:rPr lang="ko-KR" altLang="en-US"/>
              <a:t>개의 서비스로 구성 되어있습니다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첫번째 서비스로는 </a:t>
            </a:r>
            <a:r>
              <a:rPr lang="en-US" altLang="ko-KR"/>
              <a:t>//</a:t>
            </a:r>
            <a:r>
              <a:rPr lang="ko-KR" altLang="en-US"/>
              <a:t> 지도를 활용하여 </a:t>
            </a:r>
            <a:r>
              <a:rPr lang="en-US" altLang="ko-KR"/>
              <a:t>// </a:t>
            </a:r>
            <a:r>
              <a:rPr lang="ko-KR" altLang="en-US"/>
              <a:t>교량 혼잡률 분석 결과를 나타냈습니다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두번째 세번째 서비스는 게시판 서비스입니다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정보 게시판에는 </a:t>
            </a:r>
            <a:r>
              <a:rPr lang="en-US" altLang="ko-KR"/>
              <a:t>//</a:t>
            </a:r>
            <a:r>
              <a:rPr lang="ko-KR" altLang="en-US"/>
              <a:t> 사용자들이 실시간 교통상황을 나눌 수 있도록 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자유 게시판은 웹 활용을 높이기 위해 만들었고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사용자들은 자유롭게 자신의 생각을 적을 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추후에 신고 기능을 추가하여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비방</a:t>
            </a:r>
            <a:r>
              <a:rPr lang="en-US" altLang="ko-KR"/>
              <a:t>.</a:t>
            </a:r>
            <a:r>
              <a:rPr lang="ko-KR" altLang="en-US"/>
              <a:t>욕설</a:t>
            </a:r>
            <a:r>
              <a:rPr lang="en-US" altLang="ko-KR"/>
              <a:t>.</a:t>
            </a:r>
            <a:r>
              <a:rPr lang="ko-KR" altLang="en-US"/>
              <a:t>정치 등 </a:t>
            </a:r>
            <a:r>
              <a:rPr lang="en-US" altLang="ko-KR"/>
              <a:t>// </a:t>
            </a:r>
            <a:r>
              <a:rPr lang="ko-KR" altLang="en-US"/>
              <a:t>타 사용자들의 불쾌함을 유발하는 게시글은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관리자가 확인 후  </a:t>
            </a:r>
            <a:r>
              <a:rPr lang="en-US" altLang="ko-KR"/>
              <a:t>// </a:t>
            </a:r>
            <a:r>
              <a:rPr lang="ko-KR" altLang="en-US"/>
              <a:t>삭제 조치하도록 추가 개발할 예정입니다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기대효과로는</a:t>
            </a:r>
            <a:r>
              <a:rPr lang="en-US" altLang="ko-KR">
                <a:latin typeface="+mn-lt"/>
                <a:ea typeface="+mn-ea"/>
              </a:rPr>
              <a:t> </a:t>
            </a:r>
            <a:endParaRPr lang="en-US" altLang="ko-KR">
              <a:latin typeface="+mn-lt"/>
              <a:ea typeface="+mn-ea"/>
            </a:endParaRPr>
          </a:p>
          <a:p>
            <a:pPr lvl="0">
              <a:defRPr/>
            </a:pPr>
            <a:r>
              <a:rPr lang="ko-KR" altLang="en-US">
                <a:latin typeface="+mn-lt"/>
                <a:ea typeface="+mn-ea"/>
              </a:rPr>
              <a:t>운전자들을 각각 </a:t>
            </a:r>
            <a:r>
              <a:rPr lang="ko-KR" altLang="en-US">
                <a:latin typeface="제주고딕"/>
                <a:ea typeface="제주고딕"/>
              </a:rPr>
              <a:t>다른 교량으로의</a:t>
            </a:r>
            <a:r>
              <a:rPr lang="en-US" altLang="ko-KR">
                <a:latin typeface="제주고딕"/>
                <a:ea typeface="제주고딕"/>
              </a:rPr>
              <a:t> </a:t>
            </a:r>
            <a:r>
              <a:rPr lang="ko-KR" altLang="en-US">
                <a:solidFill>
                  <a:srgbClr val="960000"/>
                </a:solidFill>
                <a:latin typeface="제주고딕"/>
                <a:ea typeface="제주고딕"/>
              </a:rPr>
              <a:t>분산 유도</a:t>
            </a:r>
            <a:r>
              <a:rPr lang="ko-KR" altLang="en-US">
                <a:latin typeface="제주고딕"/>
                <a:ea typeface="제주고딕"/>
              </a:rPr>
              <a:t>하여</a:t>
            </a:r>
            <a:r>
              <a:rPr lang="en-US" altLang="ko-KR">
                <a:latin typeface="제주고딕"/>
                <a:ea typeface="제주고딕"/>
              </a:rPr>
              <a:t> </a:t>
            </a:r>
            <a:endParaRPr lang="en-US" altLang="ko-KR">
              <a:latin typeface="제주고딕"/>
              <a:ea typeface="제주고딕"/>
            </a:endParaRPr>
          </a:p>
          <a:p>
            <a:pPr lvl="0">
              <a:defRPr/>
            </a:pPr>
            <a:r>
              <a:rPr lang="ko-KR" altLang="en-US">
                <a:latin typeface="제주고딕"/>
                <a:ea typeface="제주고딕"/>
              </a:rPr>
              <a:t>교통혼잡을 감소시키고 사회적인 비용을 절감하는 것입니다</a:t>
            </a:r>
            <a:r>
              <a:rPr lang="en-US" altLang="ko-KR">
                <a:latin typeface="제주고딕"/>
                <a:ea typeface="제주고딕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팀 구성입니다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프로젝트 시작과 동시에 </a:t>
            </a:r>
            <a:r>
              <a:rPr lang="en-US" altLang="ko-KR"/>
              <a:t>// </a:t>
            </a:r>
            <a:r>
              <a:rPr lang="ko-KR" altLang="en-US"/>
              <a:t>기획과 설계는 팀원 모두 참여하여 진행하였습니다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 후 분석팀과 개발팀으로 역할을 분담하여 프로젝트를 진행하였습니다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프로젝트 절차입니다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 프로젝트 절차를 한 눈에 알아볼 수 있는</a:t>
            </a:r>
            <a:r>
              <a:rPr lang="en-US" altLang="ko-KR"/>
              <a:t> WBS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상세 내역은 하단 링크를 통해 확인할 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기획단계에서 주제 변경으로 인해 시간이 </a:t>
            </a:r>
            <a:r>
              <a:rPr lang="en-US" altLang="ko-KR"/>
              <a:t>2</a:t>
            </a:r>
            <a:r>
              <a:rPr lang="ko-KR" altLang="en-US"/>
              <a:t>주 가량 지체 되었으나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팀원 모두 설계에 참여 하여 프로젝트에 대한 이해도가 높았습니다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또한 개발과</a:t>
            </a:r>
            <a:r>
              <a:rPr lang="en-US" altLang="ko-KR"/>
              <a:t>, </a:t>
            </a:r>
            <a:r>
              <a:rPr lang="ko-KR" altLang="en-US"/>
              <a:t>분석으로 역할을 분담했고</a:t>
            </a:r>
            <a:r>
              <a:rPr lang="en-US" altLang="ko-KR"/>
              <a:t>,</a:t>
            </a: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구체적인 시행 계획을 설립 및 실행 하여</a:t>
            </a:r>
            <a:endParaRPr lang="ko-KR" altLang="en-US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기한 내에 프로젝트를 완료할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개발 환경과 사용 기술입니다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왼쪽에는 개발 환경을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오른쪽에는 해당 개발 환경의 어떻게 활용하였는지 상세히 적었습니다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설계에 대해 말씀드리겠습니다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기능명세서의 일부입니다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상세한 내용은 링크를 통해 확인 가능합니다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기능명세서는 크게 </a:t>
            </a:r>
            <a:r>
              <a:rPr lang="en-US" altLang="ko-KR"/>
              <a:t>1</a:t>
            </a:r>
            <a:r>
              <a:rPr lang="ko-KR" altLang="en-US"/>
              <a:t>순위에서 </a:t>
            </a:r>
            <a:r>
              <a:rPr lang="en-US" altLang="ko-KR"/>
              <a:t>4</a:t>
            </a:r>
            <a:r>
              <a:rPr lang="ko-KR" altLang="en-US"/>
              <a:t>순위로 나뉘어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현재 </a:t>
            </a:r>
            <a:r>
              <a:rPr lang="en-US" altLang="ko-KR"/>
              <a:t>2</a:t>
            </a:r>
            <a:r>
              <a:rPr lang="ko-KR" altLang="en-US"/>
              <a:t>순위까지 완료한 상태이며 기본적인 웹 구현은 완료 하였습니다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다음주 중으로 추가 기능들을 업데이트하여 웹의 퀄리티를 높이고자 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우선 목차입니다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.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총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6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개 파트로 구성 되어있습니다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.</a:t>
            </a:r>
            <a:endParaRPr lang="ko-KR" altLang="en-US" b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화면설계서의 일부입니다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원활한 개발을 위해 팀원 전원이 상의하였고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상의한 내용을 토대로 화면설계서를 작성하여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커뮤니케이션 오류를 줄이고 개발에 집중할 수 있도록 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마지막으로 </a:t>
            </a:r>
            <a:r>
              <a:rPr lang="en-US" altLang="ko-KR"/>
              <a:t>erd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여러 개의 테이블이 서로 관계성을 갖고 있는 모습입니다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다음은 저희 웹 서비스의 주요 기능 및 기술입니다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위 과정을 거쳐서 훈련한 모델의 성능은 다음과 같습니다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 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성능이 너무 높아 과대적합이 우려돼서 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검증 과정을 거쳐야 하는 것이 맞지만 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시간이 부족하여 그 과정을 하지 못하고 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이 모델로 바로 예측을 했습니다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훈련한 모델로 테스트 데이터를 예측했을 때의 성능은 약 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95.7 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퍼센트 정도입니다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위 과정을 거쳐서 훈련한 모델의 성능은 다음과 같습니다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 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성능이 너무 높아 과대적합이 우려돼서 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검증 과정을 거쳐야 하는 것이 맞지만 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시간이 부족하여 그 과정을 하지 못하고 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이 모델로 바로 예측을 했습니다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훈련한 모델로 테스트 데이터를 예측했을 때의 성능은 약 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95.7 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퍼센트 정도입니다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위 과정을 거쳐서 훈련한 모델의 성능은 다음과 같습니다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 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성능이 너무 높아 과대적합이 우려돼서 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검증 과정을 거쳐야 하는 것이 맞지만 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시간이 부족하여 그 과정을 하지 못하고 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이 모델로 바로 예측을 했습니다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훈련한 모델로 테스트 데이터를 예측했을 때의 성능은 약 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95.7 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퍼센트 정도입니다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시간 관계상 웹 시연은 간략하게 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자세한 부분은 </a:t>
            </a:r>
            <a:r>
              <a:rPr lang="en-US" altLang="ko-KR"/>
              <a:t>PPT</a:t>
            </a:r>
            <a:r>
              <a:rPr lang="ko-KR" altLang="en-US"/>
              <a:t>에 첨부된 시연 영상을 통해 확인하실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한계점 및 개선사항입니다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측의 시행착오로는 이런 부분이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시행착오는 다음의 해결방안으로 해결하였습니다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주제 선정 배경을 말씀 드리기 전에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우선 한가지 질문을 드리겠습니다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.</a:t>
            </a:r>
            <a:endParaRPr lang="ko-KR" altLang="en-US" b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위험률 예측 </a:t>
            </a:r>
            <a:r>
              <a:rPr lang="en-US" altLang="ko-KR"/>
              <a:t>-&gt; </a:t>
            </a:r>
            <a:r>
              <a:rPr lang="ko-KR" altLang="en-US"/>
              <a:t>혼잡도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데이터 상의 모든 도로 </a:t>
            </a:r>
            <a:r>
              <a:rPr lang="en-US" altLang="ko-KR"/>
              <a:t>-&gt; </a:t>
            </a:r>
            <a:r>
              <a:rPr lang="ko-KR" altLang="en-US"/>
              <a:t>다리 </a:t>
            </a:r>
            <a:r>
              <a:rPr lang="en-US" altLang="ko-KR"/>
              <a:t>-&gt; </a:t>
            </a:r>
            <a:r>
              <a:rPr lang="ko-KR" altLang="en-US"/>
              <a:t>다리 개수 축소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한계점입니다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데이터 종류가 적어 정교한 분류 기준을 세우지 못하였고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실시간 데이터가 없어 과거의 데이터로 모델링한 부분이 아쉬운 부분이었습니다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향후 비전으로는 우선 후순위였던 개발 과정들을 마무리 할 예정입니다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또한 과거 데이터가 아닌 실시간 데이터를 확보하여 분석을 하고자 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예를 들어 실시간</a:t>
            </a:r>
            <a:r>
              <a:rPr lang="en-US" altLang="ko-KR"/>
              <a:t>CCTV</a:t>
            </a:r>
            <a:r>
              <a:rPr lang="ko-KR" altLang="en-US"/>
              <a:t>데이터를 확보하여 교통상황을 분석 후 최적의 차선 변경을 추천하여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교통 혼란은 줄이는 것을 향후 비전으로 삼고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부록입니다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81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데이터는 서울시 교통 정보 시스템에서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20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이상입니다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7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프로젝트에 대해 궁금하셨던 부분이 있으시다면</a:t>
            </a:r>
            <a:endParaRPr lang="en-US" altLang="ko-KR" dirty="0"/>
          </a:p>
          <a:p>
            <a:r>
              <a:rPr lang="ko-KR" altLang="en-US" dirty="0"/>
              <a:t>질문 부탁 드립니다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왜 같은 게시판이 두개인가요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왜 다리 </a:t>
            </a:r>
            <a:r>
              <a:rPr lang="en-US" altLang="ko-KR" dirty="0"/>
              <a:t>3</a:t>
            </a:r>
            <a:r>
              <a:rPr lang="ko-KR" altLang="en-US" dirty="0"/>
              <a:t>개인가요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왜 이정도 밖에 </a:t>
            </a:r>
            <a:r>
              <a:rPr lang="ko-KR" altLang="en-US" dirty="0" err="1"/>
              <a:t>못만들었나요</a:t>
            </a:r>
            <a:r>
              <a:rPr lang="en-US" altLang="ko-KR" dirty="0"/>
              <a:t>?(2</a:t>
            </a:r>
            <a:r>
              <a:rPr lang="ko-KR" altLang="en-US" dirty="0"/>
              <a:t>순위까지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왜 분석할 때 그 모델을 사용했나요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왜 </a:t>
            </a:r>
            <a:r>
              <a:rPr lang="ko-KR" altLang="en-US" dirty="0" err="1"/>
              <a:t>메인과</a:t>
            </a:r>
            <a:r>
              <a:rPr lang="ko-KR" altLang="en-US" dirty="0"/>
              <a:t> 서브를 나누었나요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88D27-56D9-4CCB-ABCE-FD6662C5AE4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62339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여러분들은 버스와 지하철 두 가지의 교통 수단이 있다면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어떤 것을 더 선호하시나요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??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br>
              <a:rPr lang="ko-KR" altLang="en-US" b="0">
                <a:effectLst/>
              </a:rPr>
            </a:b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저는 경기도 권에서 거주하고 있는 만큼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약속을 나갈 때는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//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 도착시간을 예측하기 쉬운 지하철을</a:t>
            </a:r>
            <a:endParaRPr lang="ko-KR" altLang="en-US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돌아올 때는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//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 오래 걸려도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/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편하게 앉아서 올 수 있는 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/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/>
              </a:rPr>
              <a:t> 빨간 버스를 더 선호하는 편입니다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Arial"/>
              </a:rPr>
              <a:t>.</a:t>
            </a:r>
            <a:endParaRPr lang="en-US" altLang="ko-KR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 b="0" i="0" u="none" strike="noStrike">
              <a:solidFill>
                <a:srgbClr val="000000"/>
              </a:solidFill>
              <a:effectLst/>
              <a:latin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0">
              <a:effectLst/>
            </a:endParaRPr>
          </a:p>
          <a:p>
            <a:pPr lvl="0">
              <a:defRPr/>
            </a:pP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이처럼 서울 도심의 교통 혼잡은 고질적인 이슈입니다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또한 혼잡으로 인한 교통 혼잡 비용 또한 매년 지속적으로 증가하는 추세입니다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여기서 교통 혼잡 비용이란</a:t>
            </a:r>
            <a:r>
              <a:rPr lang="en-US" altLang="ko-KR"/>
              <a:t>!!</a:t>
            </a:r>
            <a:endParaRPr lang="en-US" altLang="ko-KR"/>
          </a:p>
          <a:p>
            <a:pPr lvl="0">
              <a:defRPr/>
            </a:pPr>
            <a:r>
              <a:rPr lang="ko-KR" altLang="en-US" sz="1200">
                <a:latin typeface="제주고딕"/>
                <a:ea typeface="제주고딕"/>
              </a:rPr>
              <a:t>교통 혼잡으로 인하여 발생되는 </a:t>
            </a:r>
            <a:r>
              <a:rPr lang="ko-KR" altLang="en-US" sz="1200">
                <a:solidFill>
                  <a:srgbClr val="960000"/>
                </a:solidFill>
                <a:latin typeface="제주고딕"/>
                <a:ea typeface="제주고딕"/>
              </a:rPr>
              <a:t>시간적 손실 </a:t>
            </a:r>
            <a:r>
              <a:rPr lang="en-US" altLang="ko-KR" sz="1200">
                <a:latin typeface="제주고딕"/>
                <a:ea typeface="제주고딕"/>
              </a:rPr>
              <a:t>/ </a:t>
            </a:r>
            <a:r>
              <a:rPr lang="ko-KR" altLang="en-US" sz="1200">
                <a:solidFill>
                  <a:srgbClr val="960000"/>
                </a:solidFill>
                <a:latin typeface="제주고딕"/>
                <a:ea typeface="제주고딕"/>
              </a:rPr>
              <a:t>차량운행비 증가</a:t>
            </a:r>
            <a:r>
              <a:rPr lang="ko-KR" altLang="en-US" sz="1200">
                <a:latin typeface="제주고딕"/>
                <a:ea typeface="제주고딕"/>
              </a:rPr>
              <a:t>와 같이 </a:t>
            </a:r>
            <a:endParaRPr lang="ko-KR" altLang="en-US" sz="1200">
              <a:latin typeface="제주고딕"/>
              <a:ea typeface="제주고딕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960000"/>
                </a:solidFill>
                <a:latin typeface="제주고딕"/>
                <a:ea typeface="제주고딕"/>
              </a:rPr>
              <a:t>추가적</a:t>
            </a:r>
            <a:r>
              <a:rPr lang="ko-KR" altLang="en-US" sz="1200">
                <a:latin typeface="제주고딕"/>
                <a:ea typeface="제주고딕"/>
              </a:rPr>
              <a:t>으로 </a:t>
            </a:r>
            <a:r>
              <a:rPr lang="ko-KR" altLang="en-US" sz="1200">
                <a:solidFill>
                  <a:srgbClr val="960000"/>
                </a:solidFill>
                <a:latin typeface="제주고딕"/>
                <a:ea typeface="제주고딕"/>
              </a:rPr>
              <a:t>발생</a:t>
            </a:r>
            <a:r>
              <a:rPr lang="ko-KR" altLang="en-US" sz="1200">
                <a:latin typeface="제주고딕"/>
                <a:ea typeface="제주고딕"/>
              </a:rPr>
              <a:t>하는 사회적 비용을 뜻합니다</a:t>
            </a:r>
            <a:r>
              <a:rPr lang="en-US" altLang="ko-KR" sz="1200">
                <a:latin typeface="제주고딕"/>
                <a:ea typeface="제주고딕"/>
              </a:rPr>
              <a:t>.</a:t>
            </a:r>
            <a:endParaRPr lang="ko-KR" altLang="en-US" sz="1200">
              <a:latin typeface="제주고딕"/>
              <a:ea typeface="제주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교통 혼잡 비용을 줄이기 위해서는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이용자 </a:t>
            </a:r>
            <a:r>
              <a:rPr lang="ko-KR" altLang="en-US" sz="1200">
                <a:solidFill>
                  <a:srgbClr val="ff0000"/>
                </a:solidFill>
                <a:latin typeface="제주고딕"/>
                <a:ea typeface="제주고딕"/>
              </a:rPr>
              <a:t>맞춤형 교통체계</a:t>
            </a:r>
            <a:r>
              <a:rPr lang="ko-KR" altLang="en-US" sz="1200">
                <a:solidFill>
                  <a:srgbClr val="012920"/>
                </a:solidFill>
                <a:latin typeface="제주고딕"/>
                <a:ea typeface="제주고딕"/>
              </a:rPr>
              <a:t> 구축하고</a:t>
            </a:r>
            <a:endParaRPr lang="ko-KR" altLang="en-US" sz="1200">
              <a:solidFill>
                <a:srgbClr val="012920"/>
              </a:solidFill>
              <a:latin typeface="제주고딕"/>
              <a:ea typeface="제주고딕"/>
            </a:endParaRPr>
          </a:p>
          <a:p>
            <a:pPr lvl="0">
              <a:defRPr/>
            </a:pPr>
            <a:r>
              <a:rPr lang="ko-KR" altLang="en-US"/>
              <a:t>지속적인 교통 수요 관리 정책을 통해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시민들의 불편함을 최소화 해야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이에 저희 팀은 교통 혼잡 정보를 제공하여 </a:t>
            </a:r>
            <a:endParaRPr lang="ko-KR" altLang="en-US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latin typeface="제주고딕"/>
                <a:ea typeface="제주고딕"/>
              </a:rPr>
              <a:t>도로 이용자의 분산을 유도하면 </a:t>
            </a:r>
            <a:endParaRPr lang="ko-KR" altLang="en-US" sz="1200">
              <a:latin typeface="제주고딕"/>
              <a:ea typeface="제주고딕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latin typeface="제주고딕"/>
                <a:ea typeface="제주고딕"/>
              </a:rPr>
              <a:t>교통혼잡 감소에 도움이 될 것으로 판단 했습니다</a:t>
            </a:r>
            <a:r>
              <a:rPr lang="en-US" altLang="ko-KR" sz="1200">
                <a:latin typeface="제주고딕"/>
                <a:ea typeface="제주고딕"/>
              </a:rPr>
              <a:t>.</a:t>
            </a:r>
            <a:endParaRPr lang="en-US" altLang="ko-KR" sz="1200">
              <a:latin typeface="제주고딕"/>
              <a:ea typeface="제주고딕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288D27-56D9-4CCB-ABCE-FD6662C5AE4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7671763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5767032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766627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8388730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689649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360105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684175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4373955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2067199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9775178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6424246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December 2,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9863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hyperlink" Target="https://drive.google.com/file/d/1q32-X_Z0loXsCJeVJ8RYVqaO5G9fMdh2/view?usp=sharing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5.png"  /><Relationship Id="rId4" Type="http://schemas.openxmlformats.org/officeDocument/2006/relationships/image" Target="../media/image16.jpeg"  /><Relationship Id="rId5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1.png"  /><Relationship Id="rId4" Type="http://schemas.openxmlformats.org/officeDocument/2006/relationships/hyperlink" Target="https://docs.google.com/spreadsheets/d/1Mw5grbbkAd1SENhBX3lBrNcYZZ5hsVW618PEVRbUefQ/edit#gid=1252826906" TargetMode="External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2.png"  /><Relationship Id="rId4" Type="http://schemas.openxmlformats.org/officeDocument/2006/relationships/hyperlink" Target="https://docs.google.com/presentation/d/1RkQQCSye1oWkuWRsqza9WH-Qe8TuNi02/edit#slide=id.p1" TargetMode="External"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/Relationships>
</file>

<file path=ppt/slides/_rels/slide3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notesSlide" Target="../notesSlides/notesSlide26.xml"  /><Relationship Id="rId5" Type="http://schemas.openxmlformats.org/officeDocument/2006/relationships/hyperlink" Target="https://youtu.be/lVMru9opVo8" TargetMode="External" /><Relationship Id="rId6" Type="http://schemas.openxmlformats.org/officeDocument/2006/relationships/image" Target="../media/image3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hyperlink" Target="https://topis.seoul.go.kr/" TargetMode="External"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71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물, 실외, 밤, 여러개이(가) 표시된 사진&#10;&#10;자동 생성된 설명">
            <a:extLst>
              <a:ext uri="{FF2B5EF4-FFF2-40B4-BE49-F238E27FC236}">
                <a16:creationId xmlns:a16="http://schemas.microsoft.com/office/drawing/2014/main" id="{4EC0857A-8AA0-E7D3-ADFF-ABAB2913E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4"/>
          <a:stretch/>
        </p:blipFill>
        <p:spPr bwMode="auto">
          <a:xfrm>
            <a:off x="20" y="1068"/>
            <a:ext cx="9143980" cy="57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7BD3CA-AAF0-7A9B-286F-7D8A90F82058}"/>
              </a:ext>
            </a:extLst>
          </p:cNvPr>
          <p:cNvSpPr/>
          <p:nvPr/>
        </p:nvSpPr>
        <p:spPr>
          <a:xfrm>
            <a:off x="0" y="0"/>
            <a:ext cx="9141714" cy="57139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 dirty="0">
              <a:solidFill>
                <a:srgbClr val="BD073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8E67BD-F938-2BCF-78BC-5A5DDA1D1DAD}"/>
              </a:ext>
            </a:extLst>
          </p:cNvPr>
          <p:cNvCxnSpPr>
            <a:cxnSpLocks/>
          </p:cNvCxnSpPr>
          <p:nvPr/>
        </p:nvCxnSpPr>
        <p:spPr>
          <a:xfrm>
            <a:off x="2452687" y="3577782"/>
            <a:ext cx="4276725" cy="0"/>
          </a:xfrm>
          <a:prstGeom prst="line">
            <a:avLst/>
          </a:prstGeom>
          <a:ln w="476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C0881A-C0F6-6327-0EA4-C4F6FC153D64}"/>
              </a:ext>
            </a:extLst>
          </p:cNvPr>
          <p:cNvSpPr txBox="1"/>
          <p:nvPr/>
        </p:nvSpPr>
        <p:spPr>
          <a:xfrm>
            <a:off x="1893093" y="2362225"/>
            <a:ext cx="5357814" cy="1143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한강 교량 혼잡도 분석과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실시간 교통정보 공유 커뮤니티 개발</a:t>
            </a:r>
            <a:endParaRPr lang="en-US" altLang="ko-KR" sz="2400" b="1" dirty="0">
              <a:solidFill>
                <a:schemeClr val="bg1">
                  <a:lumMod val="85000"/>
                </a:schemeClr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A81C68-09DA-F0A8-E68F-DE1A63CE2C85}"/>
              </a:ext>
            </a:extLst>
          </p:cNvPr>
          <p:cNvCxnSpPr>
            <a:cxnSpLocks/>
          </p:cNvCxnSpPr>
          <p:nvPr/>
        </p:nvCxnSpPr>
        <p:spPr>
          <a:xfrm>
            <a:off x="2452687" y="2376750"/>
            <a:ext cx="4276725" cy="0"/>
          </a:xfrm>
          <a:prstGeom prst="line">
            <a:avLst/>
          </a:prstGeom>
          <a:ln w="476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A6C3B6-3EA0-DBF3-BF92-D49F68C334A6}"/>
              </a:ext>
            </a:extLst>
          </p:cNvPr>
          <p:cNvSpPr/>
          <p:nvPr/>
        </p:nvSpPr>
        <p:spPr>
          <a:xfrm>
            <a:off x="2980412" y="1600040"/>
            <a:ext cx="3183174" cy="278679"/>
          </a:xfrm>
          <a:prstGeom prst="roundRect">
            <a:avLst>
              <a:gd name="adj" fmla="val 26075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휴먼교육센터 </a:t>
            </a:r>
            <a:r>
              <a:rPr lang="en-US" altLang="ko-KR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파이널 프로젝트 </a:t>
            </a:r>
            <a:r>
              <a:rPr lang="en-US" altLang="ko-KR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&lt;</a:t>
            </a:r>
            <a:r>
              <a:rPr lang="ko-KR" altLang="en-US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대중교통</a:t>
            </a:r>
            <a:r>
              <a:rPr lang="en-US" altLang="ko-KR" sz="1275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&gt;</a:t>
            </a:r>
            <a:endParaRPr lang="ko-KR" altLang="en-US" sz="1275" dirty="0">
              <a:solidFill>
                <a:srgbClr val="1A353E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F0F6B-A109-9640-D625-FA50B96B0FCC}"/>
              </a:ext>
            </a:extLst>
          </p:cNvPr>
          <p:cNvSpPr txBox="1"/>
          <p:nvPr/>
        </p:nvSpPr>
        <p:spPr>
          <a:xfrm>
            <a:off x="5514978" y="3713836"/>
            <a:ext cx="1278727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3" b="1" dirty="0" err="1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팀명</a:t>
            </a:r>
            <a:r>
              <a:rPr lang="ko-KR" altLang="en-US" sz="1053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3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053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휴먼</a:t>
            </a:r>
            <a:r>
              <a:rPr lang="en-US" altLang="ko-KR" sz="1053" b="1" dirty="0">
                <a:solidFill>
                  <a:schemeClr val="bg1">
                    <a:lumMod val="8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ZOO</a:t>
            </a:r>
            <a:endParaRPr lang="ko-KR" altLang="en-US" sz="1053" b="1" dirty="0">
              <a:solidFill>
                <a:schemeClr val="bg1">
                  <a:lumMod val="85000"/>
                </a:schemeClr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08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서비스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4BD96-31D5-CAC3-7964-5F812A7D863A}"/>
              </a:ext>
            </a:extLst>
          </p:cNvPr>
          <p:cNvSpPr txBox="1"/>
          <p:nvPr/>
        </p:nvSpPr>
        <p:spPr>
          <a:xfrm>
            <a:off x="1115442" y="-1903634"/>
            <a:ext cx="69131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특정 대교의 특정한 시간에 혼잡도 정보를 얻을 수 있다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교통사고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사람들 심리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어제 지하철 파업이 있었으니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~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오늘은 자가용이나 버스를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사용해야지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등 예측할 수 없는 실시간 정보에 대한 정보를 커뮤니티를 통해 즉각적으로 공유할 수 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2F3F0-0EBD-36BA-6EBC-C1F70F776320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570D79F7-848D-181A-B3C6-2709EAA6FE85}"/>
              </a:ext>
            </a:extLst>
          </p:cNvPr>
          <p:cNvSpPr/>
          <p:nvPr/>
        </p:nvSpPr>
        <p:spPr>
          <a:xfrm>
            <a:off x="1066833" y="1573680"/>
            <a:ext cx="1787316" cy="1039058"/>
          </a:xfrm>
          <a:prstGeom prst="roundRect">
            <a:avLst>
              <a:gd name="adj" fmla="val 2535"/>
            </a:avLst>
          </a:prstGeom>
          <a:solidFill>
            <a:schemeClr val="bg1">
              <a:alpha val="86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특정 대교의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혼잡도 분석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D880-6B44-6FE9-487E-0136BC09B6FB}"/>
              </a:ext>
            </a:extLst>
          </p:cNvPr>
          <p:cNvGrpSpPr/>
          <p:nvPr/>
        </p:nvGrpSpPr>
        <p:grpSpPr>
          <a:xfrm>
            <a:off x="3655381" y="1568985"/>
            <a:ext cx="1787316" cy="1039058"/>
            <a:chOff x="2404268" y="2174766"/>
            <a:chExt cx="1787316" cy="1039058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4EAD2D8-DF11-0674-B868-0E8F5EBF3AFD}"/>
                </a:ext>
              </a:extLst>
            </p:cNvPr>
            <p:cNvSpPr/>
            <p:nvPr/>
          </p:nvSpPr>
          <p:spPr>
            <a:xfrm>
              <a:off x="2404268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9548CB-E453-A542-DC89-3B1FC786DCBF}"/>
                </a:ext>
              </a:extLst>
            </p:cNvPr>
            <p:cNvSpPr txBox="1"/>
            <p:nvPr/>
          </p:nvSpPr>
          <p:spPr>
            <a:xfrm>
              <a:off x="2533956" y="2426223"/>
              <a:ext cx="1527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특정 대교의 혼잡도</a:t>
              </a:r>
              <a: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정보 제공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2060C3-0BF6-BF9F-5DDC-89A3A346A1E1}"/>
              </a:ext>
            </a:extLst>
          </p:cNvPr>
          <p:cNvGrpSpPr/>
          <p:nvPr/>
        </p:nvGrpSpPr>
        <p:grpSpPr>
          <a:xfrm>
            <a:off x="6241242" y="1568985"/>
            <a:ext cx="1787316" cy="1039058"/>
            <a:chOff x="4538453" y="2174766"/>
            <a:chExt cx="1787316" cy="1039058"/>
          </a:xfrm>
        </p:grpSpPr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4169EB5F-EC96-74B3-05C6-EA7C1530F74A}"/>
                </a:ext>
              </a:extLst>
            </p:cNvPr>
            <p:cNvSpPr/>
            <p:nvPr/>
          </p:nvSpPr>
          <p:spPr>
            <a:xfrm>
              <a:off x="4538453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D89B0-BC72-DDD2-834F-4FA5F8FDF58B}"/>
                </a:ext>
              </a:extLst>
            </p:cNvPr>
            <p:cNvSpPr txBox="1"/>
            <p:nvPr/>
          </p:nvSpPr>
          <p:spPr>
            <a:xfrm>
              <a:off x="4538453" y="2426223"/>
              <a:ext cx="17873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이용자의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선택에 도움을 제공</a:t>
              </a:r>
              <a:endParaRPr lang="ko-KR" altLang="en-US" sz="1400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2CCCB7E-42DE-1BB2-0DE9-A588B149ECB7}"/>
              </a:ext>
            </a:extLst>
          </p:cNvPr>
          <p:cNvCxnSpPr>
            <a:cxnSpLocks/>
          </p:cNvCxnSpPr>
          <p:nvPr/>
        </p:nvCxnSpPr>
        <p:spPr>
          <a:xfrm>
            <a:off x="3161382" y="2107452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9BF785-19C4-FD84-97DE-E5875A7DAD26}"/>
              </a:ext>
            </a:extLst>
          </p:cNvPr>
          <p:cNvCxnSpPr>
            <a:cxnSpLocks/>
          </p:cNvCxnSpPr>
          <p:nvPr/>
        </p:nvCxnSpPr>
        <p:spPr>
          <a:xfrm>
            <a:off x="5714082" y="2088514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F56B2A-344D-5583-51D8-74BE3D81E02C}"/>
              </a:ext>
            </a:extLst>
          </p:cNvPr>
          <p:cNvSpPr txBox="1"/>
          <p:nvPr/>
        </p:nvSpPr>
        <p:spPr>
          <a:xfrm>
            <a:off x="1060340" y="1112005"/>
            <a:ext cx="1470143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혼잡도 분석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52861-0238-C677-1594-05C920D96E16}"/>
              </a:ext>
            </a:extLst>
          </p:cNvPr>
          <p:cNvSpPr txBox="1"/>
          <p:nvPr/>
        </p:nvSpPr>
        <p:spPr>
          <a:xfrm>
            <a:off x="1060339" y="3187714"/>
            <a:ext cx="2486144" cy="33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교통정보 공유 커뮤니티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49D593F5-DE6B-95A6-9F5F-A3A9FBFC6623}"/>
              </a:ext>
            </a:extLst>
          </p:cNvPr>
          <p:cNvSpPr/>
          <p:nvPr/>
        </p:nvSpPr>
        <p:spPr>
          <a:xfrm>
            <a:off x="1066833" y="3619010"/>
            <a:ext cx="1787316" cy="1039058"/>
          </a:xfrm>
          <a:prstGeom prst="roundRect">
            <a:avLst>
              <a:gd name="adj" fmla="val 2535"/>
            </a:avLst>
          </a:prstGeom>
          <a:solidFill>
            <a:schemeClr val="bg1">
              <a:alpha val="86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예측이 불가능한</a:t>
            </a:r>
            <a:b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실시간 상황 발생</a:t>
            </a:r>
            <a:endParaRPr lang="en-US" altLang="ko-KR" sz="14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(ex. </a:t>
            </a:r>
            <a:r>
              <a:rPr lang="ko-KR" altLang="en-US" sz="11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교통사고 등</a:t>
            </a:r>
            <a:r>
              <a:rPr lang="en-US" altLang="ko-KR" sz="11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8D7044-5EC7-B0E0-8686-400816F0B50D}"/>
              </a:ext>
            </a:extLst>
          </p:cNvPr>
          <p:cNvGrpSpPr/>
          <p:nvPr/>
        </p:nvGrpSpPr>
        <p:grpSpPr>
          <a:xfrm>
            <a:off x="3655381" y="3614315"/>
            <a:ext cx="1787316" cy="1039058"/>
            <a:chOff x="2404268" y="2174766"/>
            <a:chExt cx="1787316" cy="1039058"/>
          </a:xfrm>
        </p:grpSpPr>
        <p:sp>
          <p:nvSpPr>
            <p:cNvPr id="20" name="모서리가 둥근 직사각형 7">
              <a:extLst>
                <a:ext uri="{FF2B5EF4-FFF2-40B4-BE49-F238E27FC236}">
                  <a16:creationId xmlns:a16="http://schemas.microsoft.com/office/drawing/2014/main" id="{0FAFEB19-2E43-918F-2F6E-A709DEE058AF}"/>
                </a:ext>
              </a:extLst>
            </p:cNvPr>
            <p:cNvSpPr/>
            <p:nvPr/>
          </p:nvSpPr>
          <p:spPr>
            <a:xfrm>
              <a:off x="2404268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311E8B-1740-8732-21FE-67FD67D04E83}"/>
                </a:ext>
              </a:extLst>
            </p:cNvPr>
            <p:cNvSpPr txBox="1"/>
            <p:nvPr/>
          </p:nvSpPr>
          <p:spPr>
            <a:xfrm>
              <a:off x="2533956" y="2426223"/>
              <a:ext cx="15279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ko-KR" altLang="en-US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EB96F5-33FB-7DF9-4B0D-3B57A129FB66}"/>
              </a:ext>
            </a:extLst>
          </p:cNvPr>
          <p:cNvGrpSpPr/>
          <p:nvPr/>
        </p:nvGrpSpPr>
        <p:grpSpPr>
          <a:xfrm>
            <a:off x="6241242" y="3614315"/>
            <a:ext cx="1787316" cy="1039058"/>
            <a:chOff x="4538453" y="2174766"/>
            <a:chExt cx="1787316" cy="1039058"/>
          </a:xfrm>
        </p:grpSpPr>
        <p:sp>
          <p:nvSpPr>
            <p:cNvPr id="23" name="모서리가 둥근 직사각형 7">
              <a:extLst>
                <a:ext uri="{FF2B5EF4-FFF2-40B4-BE49-F238E27FC236}">
                  <a16:creationId xmlns:a16="http://schemas.microsoft.com/office/drawing/2014/main" id="{27D9DBB7-7F11-77FD-CB43-573CE180EBF3}"/>
                </a:ext>
              </a:extLst>
            </p:cNvPr>
            <p:cNvSpPr/>
            <p:nvPr/>
          </p:nvSpPr>
          <p:spPr>
            <a:xfrm>
              <a:off x="4538453" y="2174766"/>
              <a:ext cx="1787316" cy="1039058"/>
            </a:xfrm>
            <a:prstGeom prst="roundRect">
              <a:avLst>
                <a:gd name="adj" fmla="val 2535"/>
              </a:avLst>
            </a:prstGeom>
            <a:solidFill>
              <a:schemeClr val="bg1">
                <a:alpha val="86000"/>
              </a:schemeClr>
            </a:solidFill>
            <a:ln w="22225">
              <a:solidFill>
                <a:schemeClr val="tx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FEA814-4BA1-8464-D014-612846E3D7EA}"/>
                </a:ext>
              </a:extLst>
            </p:cNvPr>
            <p:cNvSpPr txBox="1"/>
            <p:nvPr/>
          </p:nvSpPr>
          <p:spPr>
            <a:xfrm>
              <a:off x="4538453" y="2426223"/>
              <a:ext cx="17873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이용자의</a:t>
              </a:r>
              <a:br>
                <a:rPr lang="en-US" altLang="ko-KR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ko-KR" altLang="en-US" sz="14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선택에 도움을 제공</a:t>
              </a:r>
              <a:endParaRPr lang="ko-KR" altLang="en-US" sz="1400" dirty="0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5C7A08-DE93-E528-A15B-9769C2F88412}"/>
              </a:ext>
            </a:extLst>
          </p:cNvPr>
          <p:cNvCxnSpPr>
            <a:cxnSpLocks/>
          </p:cNvCxnSpPr>
          <p:nvPr/>
        </p:nvCxnSpPr>
        <p:spPr>
          <a:xfrm>
            <a:off x="3161383" y="4153966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6EC81F-AA3F-B5EB-AE4C-DB729B039901}"/>
              </a:ext>
            </a:extLst>
          </p:cNvPr>
          <p:cNvSpPr txBox="1"/>
          <p:nvPr/>
        </p:nvSpPr>
        <p:spPr>
          <a:xfrm>
            <a:off x="3785069" y="3872234"/>
            <a:ext cx="1525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이용자 간</a:t>
            </a:r>
            <a:br>
              <a:rPr lang="en-US" altLang="ko-KR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4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상황 정보 공유</a:t>
            </a:r>
            <a:endParaRPr lang="ko-KR" altLang="en-US" sz="1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85154D-37A5-3AB3-11C5-62C753BCE107}"/>
              </a:ext>
            </a:extLst>
          </p:cNvPr>
          <p:cNvCxnSpPr>
            <a:cxnSpLocks/>
          </p:cNvCxnSpPr>
          <p:nvPr/>
        </p:nvCxnSpPr>
        <p:spPr>
          <a:xfrm>
            <a:off x="5709629" y="4149589"/>
            <a:ext cx="279400" cy="0"/>
          </a:xfrm>
          <a:prstGeom prst="straightConnector1">
            <a:avLst/>
          </a:prstGeom>
          <a:ln w="73025" cmpd="sng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97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제주고딕" panose="02000300000000000000" pitchFamily="2" charset="-127"/>
                <a:ea typeface="제주고딕" panose="02000300000000000000" pitchFamily="2" charset="-127"/>
              </a:rPr>
              <a:t>지도로 표시</a:t>
            </a:r>
            <a:endParaRPr lang="en-US" altLang="ko-KR" sz="11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3.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웹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50E71-3FDC-76EA-6753-92795143901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3651E8D-CB08-1485-500D-C391F743E607}"/>
              </a:ext>
            </a:extLst>
          </p:cNvPr>
          <p:cNvGrpSpPr/>
          <p:nvPr/>
        </p:nvGrpSpPr>
        <p:grpSpPr>
          <a:xfrm>
            <a:off x="318421" y="1890657"/>
            <a:ext cx="8492873" cy="1933686"/>
            <a:chOff x="373142" y="1901101"/>
            <a:chExt cx="8492873" cy="193368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2F874F1-5C35-3FF7-1F41-977FF7560447}"/>
                </a:ext>
              </a:extLst>
            </p:cNvPr>
            <p:cNvGrpSpPr/>
            <p:nvPr/>
          </p:nvGrpSpPr>
          <p:grpSpPr>
            <a:xfrm>
              <a:off x="373145" y="1901101"/>
              <a:ext cx="2486161" cy="1917364"/>
              <a:chOff x="6408" y="3651382"/>
              <a:chExt cx="3106645" cy="1655771"/>
            </a:xfrm>
          </p:grpSpPr>
          <p:sp>
            <p:nvSpPr>
              <p:cNvPr id="25" name="모서리가 둥근 직사각형 7">
                <a:extLst>
                  <a:ext uri="{FF2B5EF4-FFF2-40B4-BE49-F238E27FC236}">
                    <a16:creationId xmlns:a16="http://schemas.microsoft.com/office/drawing/2014/main" id="{3D653E26-5CD4-61E4-49CB-29068BC0BDB7}"/>
                  </a:ext>
                </a:extLst>
              </p:cNvPr>
              <p:cNvSpPr/>
              <p:nvPr/>
            </p:nvSpPr>
            <p:spPr>
              <a:xfrm rot="16200000">
                <a:off x="731845" y="2925945"/>
                <a:ext cx="1655771" cy="3106645"/>
              </a:xfrm>
              <a:prstGeom prst="roundRect">
                <a:avLst>
                  <a:gd name="adj" fmla="val 2535"/>
                </a:avLst>
              </a:prstGeom>
              <a:solidFill>
                <a:schemeClr val="bg1"/>
              </a:solidFill>
              <a:ln w="31750">
                <a:solidFill>
                  <a:srgbClr val="D7B274"/>
                </a:solidFill>
              </a:ln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875416-AF29-CF94-BD95-A7B23447982E}"/>
                  </a:ext>
                </a:extLst>
              </p:cNvPr>
              <p:cNvSpPr txBox="1"/>
              <p:nvPr/>
            </p:nvSpPr>
            <p:spPr>
              <a:xfrm>
                <a:off x="393793" y="4309557"/>
                <a:ext cx="2331876" cy="71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교량의 </a:t>
                </a:r>
                <a:r>
                  <a:rPr lang="ko-KR" altLang="en-US" sz="1600" dirty="0" err="1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혼잡률</a:t>
                </a:r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분석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/>
                <a:r>
                  <a:rPr lang="ko-KR" altLang="ko-KR" sz="1600" b="1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↓</a:t>
                </a:r>
                <a:endParaRPr lang="en-US" altLang="ko-KR" sz="1600" b="1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지도로 표시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27" name="양쪽 모서리가 둥근 사각형 8">
              <a:extLst>
                <a:ext uri="{FF2B5EF4-FFF2-40B4-BE49-F238E27FC236}">
                  <a16:creationId xmlns:a16="http://schemas.microsoft.com/office/drawing/2014/main" id="{27B106AD-A023-17CE-C5C7-36D18F64CCE9}"/>
                </a:ext>
              </a:extLst>
            </p:cNvPr>
            <p:cNvSpPr/>
            <p:nvPr/>
          </p:nvSpPr>
          <p:spPr>
            <a:xfrm>
              <a:off x="373142" y="1929753"/>
              <a:ext cx="2486171" cy="409298"/>
            </a:xfrm>
            <a:prstGeom prst="round2SameRect">
              <a:avLst>
                <a:gd name="adj1" fmla="val 3229"/>
                <a:gd name="adj2" fmla="val 0"/>
              </a:avLst>
            </a:prstGeom>
            <a:solidFill>
              <a:srgbClr val="D7B274"/>
            </a:solidFill>
            <a:ln w="28575">
              <a:solidFill>
                <a:srgbClr val="D7B27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2180A-3EBD-B903-C8C8-EC16735A38CF}"/>
                </a:ext>
              </a:extLst>
            </p:cNvPr>
            <p:cNvSpPr txBox="1"/>
            <p:nvPr/>
          </p:nvSpPr>
          <p:spPr>
            <a:xfrm>
              <a:off x="1034355" y="1946074"/>
              <a:ext cx="1163744" cy="351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서비스 </a:t>
              </a:r>
              <a:r>
                <a:rPr lang="en-US" altLang="ko-KR" sz="16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22236D8-2B94-EF7E-58AA-2C493FCD097C}"/>
                </a:ext>
              </a:extLst>
            </p:cNvPr>
            <p:cNvGrpSpPr/>
            <p:nvPr/>
          </p:nvGrpSpPr>
          <p:grpSpPr>
            <a:xfrm>
              <a:off x="3376489" y="1917423"/>
              <a:ext cx="2486173" cy="1917364"/>
              <a:chOff x="3520526" y="1917422"/>
              <a:chExt cx="2486173" cy="1917364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81F62F2-FD69-DA3F-CDF9-19DFE3875377}"/>
                  </a:ext>
                </a:extLst>
              </p:cNvPr>
              <p:cNvGrpSpPr/>
              <p:nvPr/>
            </p:nvGrpSpPr>
            <p:grpSpPr>
              <a:xfrm>
                <a:off x="3520526" y="1917422"/>
                <a:ext cx="2486173" cy="1917364"/>
                <a:chOff x="3520526" y="1917422"/>
                <a:chExt cx="2486173" cy="1917364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9C8904ED-8A7F-0BE0-33F6-845564731F83}"/>
                    </a:ext>
                  </a:extLst>
                </p:cNvPr>
                <p:cNvGrpSpPr/>
                <p:nvPr/>
              </p:nvGrpSpPr>
              <p:grpSpPr>
                <a:xfrm>
                  <a:off x="3520529" y="1917422"/>
                  <a:ext cx="2486170" cy="1917364"/>
                  <a:chOff x="6408" y="3651382"/>
                  <a:chExt cx="3106645" cy="1655771"/>
                </a:xfrm>
              </p:grpSpPr>
              <p:sp>
                <p:nvSpPr>
                  <p:cNvPr id="31" name="모서리가 둥근 직사각형 7">
                    <a:extLst>
                      <a:ext uri="{FF2B5EF4-FFF2-40B4-BE49-F238E27FC236}">
                        <a16:creationId xmlns:a16="http://schemas.microsoft.com/office/drawing/2014/main" id="{F44C8992-DAD2-BFB5-3714-30743AED744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31845" y="2925945"/>
                    <a:ext cx="1655771" cy="3106645"/>
                  </a:xfrm>
                  <a:prstGeom prst="roundRect">
                    <a:avLst>
                      <a:gd name="adj" fmla="val 2535"/>
                    </a:avLst>
                  </a:prstGeom>
                  <a:solidFill>
                    <a:schemeClr val="bg1"/>
                  </a:solidFill>
                  <a:ln w="31750">
                    <a:solidFill>
                      <a:srgbClr val="D7B274"/>
                    </a:solidFill>
                  </a:ln>
                  <a:effectLst>
                    <a:outerShdw blurRad="50800" dist="38100" dir="2700000" sx="102000" sy="102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ECEA141-FC74-A66E-1AE5-7D4B5A7026B4}"/>
                      </a:ext>
                    </a:extLst>
                  </p:cNvPr>
                  <p:cNvSpPr txBox="1"/>
                  <p:nvPr/>
                </p:nvSpPr>
                <p:spPr>
                  <a:xfrm>
                    <a:off x="393791" y="4507842"/>
                    <a:ext cx="2331876" cy="2923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rPr>
                      <a:t>실시간 정보 공유</a:t>
                    </a:r>
                    <a:endParaRPr lang="en-US" altLang="ko-KR" sz="1600" dirty="0">
                      <a:latin typeface="제주고딕" panose="02000300000000000000" pitchFamily="2" charset="-127"/>
                      <a:ea typeface="제주고딕" panose="02000300000000000000" pitchFamily="2" charset="-127"/>
                    </a:endParaRPr>
                  </a:p>
                </p:txBody>
              </p:sp>
            </p:grpSp>
            <p:sp>
              <p:nvSpPr>
                <p:cNvPr id="33" name="양쪽 모서리가 둥근 사각형 8">
                  <a:extLst>
                    <a:ext uri="{FF2B5EF4-FFF2-40B4-BE49-F238E27FC236}">
                      <a16:creationId xmlns:a16="http://schemas.microsoft.com/office/drawing/2014/main" id="{643772C6-38C2-1288-EC1F-EFC34567A958}"/>
                    </a:ext>
                  </a:extLst>
                </p:cNvPr>
                <p:cNvSpPr/>
                <p:nvPr/>
              </p:nvSpPr>
              <p:spPr>
                <a:xfrm>
                  <a:off x="3520526" y="1946074"/>
                  <a:ext cx="2486171" cy="409298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E0EE07-9DE2-48F2-37EF-AD6E91F77BFF}"/>
                  </a:ext>
                </a:extLst>
              </p:cNvPr>
              <p:cNvSpPr txBox="1"/>
              <p:nvPr/>
            </p:nvSpPr>
            <p:spPr>
              <a:xfrm>
                <a:off x="4181739" y="1962395"/>
                <a:ext cx="1163744" cy="351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서비스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2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6F97F3B-F51E-1464-0214-2A322AE5DE84}"/>
                </a:ext>
              </a:extLst>
            </p:cNvPr>
            <p:cNvGrpSpPr/>
            <p:nvPr/>
          </p:nvGrpSpPr>
          <p:grpSpPr>
            <a:xfrm>
              <a:off x="6379845" y="1917423"/>
              <a:ext cx="2486170" cy="1917364"/>
              <a:chOff x="6408" y="3651382"/>
              <a:chExt cx="3106645" cy="1655771"/>
            </a:xfrm>
          </p:grpSpPr>
          <p:sp>
            <p:nvSpPr>
              <p:cNvPr id="36" name="모서리가 둥근 직사각형 7">
                <a:extLst>
                  <a:ext uri="{FF2B5EF4-FFF2-40B4-BE49-F238E27FC236}">
                    <a16:creationId xmlns:a16="http://schemas.microsoft.com/office/drawing/2014/main" id="{D33C1CDB-0014-72F4-4B4A-806C69B33B51}"/>
                  </a:ext>
                </a:extLst>
              </p:cNvPr>
              <p:cNvSpPr/>
              <p:nvPr/>
            </p:nvSpPr>
            <p:spPr>
              <a:xfrm rot="16200000">
                <a:off x="731845" y="2925945"/>
                <a:ext cx="1655771" cy="3106645"/>
              </a:xfrm>
              <a:prstGeom prst="roundRect">
                <a:avLst>
                  <a:gd name="adj" fmla="val 2535"/>
                </a:avLst>
              </a:prstGeom>
              <a:solidFill>
                <a:schemeClr val="bg1"/>
              </a:solidFill>
              <a:ln w="31750">
                <a:solidFill>
                  <a:srgbClr val="D7B274"/>
                </a:solidFill>
              </a:ln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AA6B844-4EAB-87B1-EB7F-D4745FFF23B8}"/>
                  </a:ext>
                </a:extLst>
              </p:cNvPr>
              <p:cNvSpPr txBox="1"/>
              <p:nvPr/>
            </p:nvSpPr>
            <p:spPr>
              <a:xfrm>
                <a:off x="393789" y="4507842"/>
                <a:ext cx="2331876" cy="292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자유게시판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38" name="양쪽 모서리가 둥근 사각형 8">
              <a:extLst>
                <a:ext uri="{FF2B5EF4-FFF2-40B4-BE49-F238E27FC236}">
                  <a16:creationId xmlns:a16="http://schemas.microsoft.com/office/drawing/2014/main" id="{8C20DDAD-39B0-7ABA-A214-F93F4FE082E3}"/>
                </a:ext>
              </a:extLst>
            </p:cNvPr>
            <p:cNvSpPr/>
            <p:nvPr/>
          </p:nvSpPr>
          <p:spPr>
            <a:xfrm>
              <a:off x="6379842" y="1946075"/>
              <a:ext cx="2486171" cy="409298"/>
            </a:xfrm>
            <a:prstGeom prst="round2SameRect">
              <a:avLst>
                <a:gd name="adj1" fmla="val 3229"/>
                <a:gd name="adj2" fmla="val 0"/>
              </a:avLst>
            </a:prstGeom>
            <a:solidFill>
              <a:srgbClr val="D7B274"/>
            </a:solidFill>
            <a:ln w="28575">
              <a:solidFill>
                <a:srgbClr val="D7B27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ACBBA5B-A7DE-4BD0-4EAA-3447011C9167}"/>
                </a:ext>
              </a:extLst>
            </p:cNvPr>
            <p:cNvSpPr txBox="1"/>
            <p:nvPr/>
          </p:nvSpPr>
          <p:spPr>
            <a:xfrm>
              <a:off x="7041055" y="1962396"/>
              <a:ext cx="1163744" cy="351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서비스 </a:t>
              </a:r>
              <a:r>
                <a:rPr lang="en-US" altLang="ko-KR" sz="1600" dirty="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3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8A58E4B-9A9D-431B-C46F-D3D5D0883146}"/>
              </a:ext>
            </a:extLst>
          </p:cNvPr>
          <p:cNvSpPr txBox="1"/>
          <p:nvPr/>
        </p:nvSpPr>
        <p:spPr>
          <a:xfrm>
            <a:off x="1400519" y="4396320"/>
            <a:ext cx="6342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교통량 기준 </a:t>
            </a:r>
            <a:r>
              <a:rPr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TOP3 </a:t>
            </a:r>
            <a:r>
              <a: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교량을 우선적으로 분석</a:t>
            </a:r>
            <a:r>
              <a:rPr lang="en-US" altLang="ko-KR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, </a:t>
            </a:r>
            <a:r>
              <a:rPr lang="ko-KR" altLang="en-US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추후 확장 예정</a:t>
            </a:r>
            <a:endParaRPr lang="en-US" altLang="ko-KR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0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4.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B78F9-653D-74FC-035E-7353F33FE9A2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EA3442-4DB3-7A16-6A6A-3765446C252B}"/>
              </a:ext>
            </a:extLst>
          </p:cNvPr>
          <p:cNvSpPr/>
          <p:nvPr/>
        </p:nvSpPr>
        <p:spPr>
          <a:xfrm>
            <a:off x="1547663" y="1401714"/>
            <a:ext cx="2442335" cy="2448535"/>
          </a:xfrm>
          <a:prstGeom prst="ellipse">
            <a:avLst/>
          </a:prstGeom>
          <a:solidFill>
            <a:schemeClr val="bg1"/>
          </a:solidFill>
          <a:ln w="31750">
            <a:solidFill>
              <a:srgbClr val="D7B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CB6ECF-B9A7-F134-21D9-BAF45BEC9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77" y="1907272"/>
            <a:ext cx="1528678" cy="14139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A20F40-0D90-4151-EE94-5F47C8C94AD4}"/>
              </a:ext>
            </a:extLst>
          </p:cNvPr>
          <p:cNvSpPr txBox="1"/>
          <p:nvPr/>
        </p:nvSpPr>
        <p:spPr>
          <a:xfrm>
            <a:off x="1547662" y="3995810"/>
            <a:ext cx="2442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 혼잡으로 발생하는 </a:t>
            </a:r>
            <a:b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ko-KR" altLang="en-US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사회적 비용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 절감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9BEAC1-B25A-236A-05B2-A52E5863D1D2}"/>
              </a:ext>
            </a:extLst>
          </p:cNvPr>
          <p:cNvSpPr/>
          <p:nvPr/>
        </p:nvSpPr>
        <p:spPr>
          <a:xfrm>
            <a:off x="5154002" y="1401714"/>
            <a:ext cx="2442335" cy="2448535"/>
          </a:xfrm>
          <a:prstGeom prst="ellipse">
            <a:avLst/>
          </a:prstGeom>
          <a:solidFill>
            <a:schemeClr val="bg1"/>
          </a:solidFill>
          <a:ln w="31750">
            <a:solidFill>
              <a:srgbClr val="D7B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8A3E6-F2C3-4AD4-8BCE-4E61CB0D4C53}"/>
              </a:ext>
            </a:extLst>
          </p:cNvPr>
          <p:cNvSpPr txBox="1"/>
          <p:nvPr/>
        </p:nvSpPr>
        <p:spPr>
          <a:xfrm>
            <a:off x="4738452" y="3995810"/>
            <a:ext cx="3273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다른 교량으로의</a:t>
            </a:r>
            <a:r>
              <a:rPr lang="en-US" altLang="ko-KR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분산 유도</a:t>
            </a:r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하여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교통혼잡 감소</a:t>
            </a:r>
            <a:endParaRPr lang="en-US" altLang="ko-KR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BB9857-2AD8-A77F-B88C-F1736F781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72" y="1866541"/>
            <a:ext cx="1502841" cy="15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5.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팀 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2E20A4-6CE9-2090-ADCB-2FD346A81D2B}"/>
              </a:ext>
            </a:extLst>
          </p:cNvPr>
          <p:cNvGrpSpPr/>
          <p:nvPr/>
        </p:nvGrpSpPr>
        <p:grpSpPr>
          <a:xfrm>
            <a:off x="1002621" y="1163745"/>
            <a:ext cx="3114935" cy="1655771"/>
            <a:chOff x="328450" y="2029862"/>
            <a:chExt cx="3114935" cy="165577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B904C08-A30E-8543-242D-2C3651DF4A6C}"/>
                </a:ext>
              </a:extLst>
            </p:cNvPr>
            <p:cNvGrpSpPr/>
            <p:nvPr/>
          </p:nvGrpSpPr>
          <p:grpSpPr>
            <a:xfrm>
              <a:off x="328450" y="2029862"/>
              <a:ext cx="3114935" cy="1655771"/>
              <a:chOff x="328450" y="2029862"/>
              <a:chExt cx="3114935" cy="1655771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D0B9144C-62F5-BCBD-A9C8-EFDFC0D3D589}"/>
                  </a:ext>
                </a:extLst>
              </p:cNvPr>
              <p:cNvGrpSpPr/>
              <p:nvPr/>
            </p:nvGrpSpPr>
            <p:grpSpPr>
              <a:xfrm rot="16200000">
                <a:off x="1058032" y="1300280"/>
                <a:ext cx="1655771" cy="3114935"/>
                <a:chOff x="241667" y="1488506"/>
                <a:chExt cx="1895862" cy="2758729"/>
              </a:xfrm>
            </p:grpSpPr>
            <p:sp>
              <p:nvSpPr>
                <p:cNvPr id="121" name="모서리가 둥근 직사각형 7">
                  <a:extLst>
                    <a:ext uri="{FF2B5EF4-FFF2-40B4-BE49-F238E27FC236}">
                      <a16:creationId xmlns:a16="http://schemas.microsoft.com/office/drawing/2014/main" id="{1AAED529-0B98-91DF-3E39-18C0F878C84F}"/>
                    </a:ext>
                  </a:extLst>
                </p:cNvPr>
                <p:cNvSpPr/>
                <p:nvPr/>
              </p:nvSpPr>
              <p:spPr>
                <a:xfrm>
                  <a:off x="241667" y="1495848"/>
                  <a:ext cx="1895862" cy="2751387"/>
                </a:xfrm>
                <a:prstGeom prst="roundRect">
                  <a:avLst>
                    <a:gd name="adj" fmla="val 2535"/>
                  </a:avLst>
                </a:prstGeom>
                <a:solidFill>
                  <a:schemeClr val="bg1"/>
                </a:solidFill>
                <a:ln w="31750">
                  <a:solidFill>
                    <a:srgbClr val="D7B274"/>
                  </a:solidFill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양쪽 모서리가 둥근 사각형 8">
                  <a:extLst>
                    <a:ext uri="{FF2B5EF4-FFF2-40B4-BE49-F238E27FC236}">
                      <a16:creationId xmlns:a16="http://schemas.microsoft.com/office/drawing/2014/main" id="{8AEB53C1-7D13-A572-7CFF-3C57DD11B9D1}"/>
                    </a:ext>
                  </a:extLst>
                </p:cNvPr>
                <p:cNvSpPr/>
                <p:nvPr/>
              </p:nvSpPr>
              <p:spPr>
                <a:xfrm>
                  <a:off x="241667" y="1488506"/>
                  <a:ext cx="1895862" cy="449503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FDCC99C-28B1-588B-ED37-FFDA102EF813}"/>
                  </a:ext>
                </a:extLst>
              </p:cNvPr>
              <p:cNvGrpSpPr/>
              <p:nvPr/>
            </p:nvGrpSpPr>
            <p:grpSpPr>
              <a:xfrm>
                <a:off x="1368095" y="2216773"/>
                <a:ext cx="1543190" cy="1215573"/>
                <a:chOff x="1368095" y="2242173"/>
                <a:chExt cx="1543190" cy="1215573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B28EF4-2DD1-7EEE-B6AF-683CD0293074}"/>
                    </a:ext>
                  </a:extLst>
                </p:cNvPr>
                <p:cNvSpPr txBox="1"/>
                <p:nvPr/>
              </p:nvSpPr>
              <p:spPr>
                <a:xfrm>
                  <a:off x="1776859" y="2242173"/>
                  <a:ext cx="66675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기획</a:t>
                  </a:r>
                  <a:endParaRPr lang="en-US" altLang="ko-KR" sz="1600" dirty="0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528BDF-CEF5-2F4E-341B-E761C94E50F3}"/>
                    </a:ext>
                  </a:extLst>
                </p:cNvPr>
                <p:cNvSpPr txBox="1"/>
                <p:nvPr/>
              </p:nvSpPr>
              <p:spPr>
                <a:xfrm>
                  <a:off x="1368095" y="2681535"/>
                  <a:ext cx="154319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프로젝트 관리</a:t>
                  </a:r>
                  <a:endParaRPr lang="en-US" altLang="ko-KR" sz="1600" dirty="0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8371F-22AA-BAFF-798E-487E9A47B725}"/>
                    </a:ext>
                  </a:extLst>
                </p:cNvPr>
                <p:cNvSpPr txBox="1"/>
                <p:nvPr/>
              </p:nvSpPr>
              <p:spPr>
                <a:xfrm>
                  <a:off x="1474379" y="3119192"/>
                  <a:ext cx="133062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latin typeface="제주고딕" panose="02000300000000000000" pitchFamily="2" charset="-127"/>
                      <a:ea typeface="제주고딕" panose="02000300000000000000" pitchFamily="2" charset="-127"/>
                    </a:rPr>
                    <a:t>분석 서브</a:t>
                  </a:r>
                  <a:endParaRPr lang="en-US" altLang="ko-KR" sz="1600" dirty="0">
                    <a:latin typeface="제주고딕" panose="02000300000000000000" pitchFamily="2" charset="-127"/>
                    <a:ea typeface="제주고딕" panose="02000300000000000000" pitchFamily="2" charset="-127"/>
                  </a:endParaRPr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8F2223-32C8-8A22-F0D4-7C6CA6F269AC}"/>
                </a:ext>
              </a:extLst>
            </p:cNvPr>
            <p:cNvSpPr txBox="1"/>
            <p:nvPr/>
          </p:nvSpPr>
          <p:spPr>
            <a:xfrm>
              <a:off x="382166" y="2479961"/>
              <a:ext cx="400110" cy="6909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정민경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88BB92-2A79-F26D-D6B4-3866DE3591DD}"/>
              </a:ext>
            </a:extLst>
          </p:cNvPr>
          <p:cNvGrpSpPr/>
          <p:nvPr/>
        </p:nvGrpSpPr>
        <p:grpSpPr>
          <a:xfrm>
            <a:off x="1002621" y="3271945"/>
            <a:ext cx="3114935" cy="1655771"/>
            <a:chOff x="328450" y="2029862"/>
            <a:chExt cx="3114935" cy="165577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EB0A24B-DACB-60FE-DA6F-C34542044B37}"/>
                </a:ext>
              </a:extLst>
            </p:cNvPr>
            <p:cNvGrpSpPr/>
            <p:nvPr/>
          </p:nvGrpSpPr>
          <p:grpSpPr>
            <a:xfrm>
              <a:off x="328450" y="2029862"/>
              <a:ext cx="3114935" cy="1655771"/>
              <a:chOff x="328450" y="2029862"/>
              <a:chExt cx="3114935" cy="165577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843253-757E-2760-46A0-F7FFA30AB5FE}"/>
                  </a:ext>
                </a:extLst>
              </p:cNvPr>
              <p:cNvGrpSpPr/>
              <p:nvPr/>
            </p:nvGrpSpPr>
            <p:grpSpPr>
              <a:xfrm rot="16200000">
                <a:off x="1058032" y="1300280"/>
                <a:ext cx="1655771" cy="3114935"/>
                <a:chOff x="241667" y="1488506"/>
                <a:chExt cx="1895862" cy="2758729"/>
              </a:xfrm>
            </p:grpSpPr>
            <p:sp>
              <p:nvSpPr>
                <p:cNvPr id="26" name="모서리가 둥근 직사각형 7">
                  <a:extLst>
                    <a:ext uri="{FF2B5EF4-FFF2-40B4-BE49-F238E27FC236}">
                      <a16:creationId xmlns:a16="http://schemas.microsoft.com/office/drawing/2014/main" id="{C8977D4F-4CB9-8348-E5E3-D8690F01B570}"/>
                    </a:ext>
                  </a:extLst>
                </p:cNvPr>
                <p:cNvSpPr/>
                <p:nvPr/>
              </p:nvSpPr>
              <p:spPr>
                <a:xfrm>
                  <a:off x="241667" y="1495848"/>
                  <a:ext cx="1895862" cy="2751387"/>
                </a:xfrm>
                <a:prstGeom prst="roundRect">
                  <a:avLst>
                    <a:gd name="adj" fmla="val 2535"/>
                  </a:avLst>
                </a:prstGeom>
                <a:solidFill>
                  <a:schemeClr val="bg1"/>
                </a:solidFill>
                <a:ln w="31750">
                  <a:solidFill>
                    <a:srgbClr val="D7B274"/>
                  </a:solidFill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양쪽 모서리가 둥근 사각형 8">
                  <a:extLst>
                    <a:ext uri="{FF2B5EF4-FFF2-40B4-BE49-F238E27FC236}">
                      <a16:creationId xmlns:a16="http://schemas.microsoft.com/office/drawing/2014/main" id="{7F152C71-1463-32C7-DEB2-3376D63C0CE5}"/>
                    </a:ext>
                  </a:extLst>
                </p:cNvPr>
                <p:cNvSpPr/>
                <p:nvPr/>
              </p:nvSpPr>
              <p:spPr>
                <a:xfrm>
                  <a:off x="241667" y="1488506"/>
                  <a:ext cx="1895862" cy="449503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B25A90-20FD-1D7E-1D61-772565F83216}"/>
                  </a:ext>
                </a:extLst>
              </p:cNvPr>
              <p:cNvSpPr txBox="1"/>
              <p:nvPr/>
            </p:nvSpPr>
            <p:spPr>
              <a:xfrm>
                <a:off x="1071939" y="2688470"/>
                <a:ext cx="20765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웹 </a:t>
                </a:r>
                <a:r>
                  <a:rPr lang="ko-KR" altLang="en-US" sz="1600" dirty="0" err="1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프론트엔드</a:t>
                </a:r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개발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6DE02-A0DB-2CFB-6288-12BC449D7DB3}"/>
                </a:ext>
              </a:extLst>
            </p:cNvPr>
            <p:cNvSpPr txBox="1"/>
            <p:nvPr/>
          </p:nvSpPr>
          <p:spPr>
            <a:xfrm>
              <a:off x="382166" y="2479961"/>
              <a:ext cx="400110" cy="6909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이용수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D44C5F5-7939-FCD6-9BA6-633D3FDBA383}"/>
              </a:ext>
            </a:extLst>
          </p:cNvPr>
          <p:cNvGrpSpPr/>
          <p:nvPr/>
        </p:nvGrpSpPr>
        <p:grpSpPr>
          <a:xfrm>
            <a:off x="4878178" y="1163745"/>
            <a:ext cx="3114935" cy="1655771"/>
            <a:chOff x="328451" y="2029864"/>
            <a:chExt cx="3114935" cy="165577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208BFF5-AEAF-504F-4BA1-84CFE94A01C7}"/>
                </a:ext>
              </a:extLst>
            </p:cNvPr>
            <p:cNvGrpSpPr/>
            <p:nvPr/>
          </p:nvGrpSpPr>
          <p:grpSpPr>
            <a:xfrm>
              <a:off x="328451" y="2029864"/>
              <a:ext cx="3114935" cy="1655771"/>
              <a:chOff x="328451" y="2029864"/>
              <a:chExt cx="3114935" cy="1655771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85741B4-3E24-3DE3-2602-51DCE8DF2FD2}"/>
                  </a:ext>
                </a:extLst>
              </p:cNvPr>
              <p:cNvGrpSpPr/>
              <p:nvPr/>
            </p:nvGrpSpPr>
            <p:grpSpPr>
              <a:xfrm rot="16200000">
                <a:off x="1058033" y="1300282"/>
                <a:ext cx="1655771" cy="3114935"/>
                <a:chOff x="241667" y="1488506"/>
                <a:chExt cx="1895862" cy="2758729"/>
              </a:xfrm>
            </p:grpSpPr>
            <p:sp>
              <p:nvSpPr>
                <p:cNvPr id="36" name="모서리가 둥근 직사각형 7">
                  <a:extLst>
                    <a:ext uri="{FF2B5EF4-FFF2-40B4-BE49-F238E27FC236}">
                      <a16:creationId xmlns:a16="http://schemas.microsoft.com/office/drawing/2014/main" id="{91BC5ACF-842F-B59F-8CEE-42F659297089}"/>
                    </a:ext>
                  </a:extLst>
                </p:cNvPr>
                <p:cNvSpPr/>
                <p:nvPr/>
              </p:nvSpPr>
              <p:spPr>
                <a:xfrm>
                  <a:off x="241667" y="1495848"/>
                  <a:ext cx="1895862" cy="2751387"/>
                </a:xfrm>
                <a:prstGeom prst="roundRect">
                  <a:avLst>
                    <a:gd name="adj" fmla="val 2535"/>
                  </a:avLst>
                </a:prstGeom>
                <a:solidFill>
                  <a:schemeClr val="bg1"/>
                </a:solidFill>
                <a:ln w="31750">
                  <a:solidFill>
                    <a:srgbClr val="D7B274"/>
                  </a:solidFill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양쪽 모서리가 둥근 사각형 8">
                  <a:extLst>
                    <a:ext uri="{FF2B5EF4-FFF2-40B4-BE49-F238E27FC236}">
                      <a16:creationId xmlns:a16="http://schemas.microsoft.com/office/drawing/2014/main" id="{07D8AA5B-2DA0-6AF3-A0FE-A2E6E29EAEFD}"/>
                    </a:ext>
                  </a:extLst>
                </p:cNvPr>
                <p:cNvSpPr/>
                <p:nvPr/>
              </p:nvSpPr>
              <p:spPr>
                <a:xfrm>
                  <a:off x="241667" y="1488506"/>
                  <a:ext cx="1895862" cy="449503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B0E3F9-D584-E8CA-DF7F-C6246F0492B8}"/>
                  </a:ext>
                </a:extLst>
              </p:cNvPr>
              <p:cNvSpPr txBox="1"/>
              <p:nvPr/>
            </p:nvSpPr>
            <p:spPr>
              <a:xfrm>
                <a:off x="1315398" y="2634235"/>
                <a:ext cx="158967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웹 </a:t>
                </a:r>
                <a:r>
                  <a:rPr lang="ko-KR" altLang="en-US" sz="1600" dirty="0" err="1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백엔드</a:t>
                </a:r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개발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2F561C-8A3E-6FB2-8836-FE6682556DF9}"/>
                </a:ext>
              </a:extLst>
            </p:cNvPr>
            <p:cNvSpPr txBox="1"/>
            <p:nvPr/>
          </p:nvSpPr>
          <p:spPr>
            <a:xfrm>
              <a:off x="382166" y="2479961"/>
              <a:ext cx="400110" cy="6909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정상필</a:t>
              </a:r>
              <a:endParaRPr lang="ko-KR" altLang="en-US" sz="14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CA5FD87-73C3-CF8C-E046-F0AB7CEFA5B9}"/>
              </a:ext>
            </a:extLst>
          </p:cNvPr>
          <p:cNvGrpSpPr/>
          <p:nvPr/>
        </p:nvGrpSpPr>
        <p:grpSpPr>
          <a:xfrm>
            <a:off x="4878178" y="3271943"/>
            <a:ext cx="3114935" cy="1655771"/>
            <a:chOff x="328451" y="2029864"/>
            <a:chExt cx="3114935" cy="165577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BBDAF8E-168A-0BBD-30ED-EB7C4A1A51F4}"/>
                </a:ext>
              </a:extLst>
            </p:cNvPr>
            <p:cNvGrpSpPr/>
            <p:nvPr/>
          </p:nvGrpSpPr>
          <p:grpSpPr>
            <a:xfrm>
              <a:off x="328451" y="2029864"/>
              <a:ext cx="3114935" cy="1655771"/>
              <a:chOff x="328451" y="2029864"/>
              <a:chExt cx="3114935" cy="165577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784BCAE-3DC9-A736-08F9-E6F5FD3F0493}"/>
                  </a:ext>
                </a:extLst>
              </p:cNvPr>
              <p:cNvGrpSpPr/>
              <p:nvPr/>
            </p:nvGrpSpPr>
            <p:grpSpPr>
              <a:xfrm rot="16200000">
                <a:off x="1058033" y="1300282"/>
                <a:ext cx="1655771" cy="3114935"/>
                <a:chOff x="241667" y="1488506"/>
                <a:chExt cx="1895862" cy="2758729"/>
              </a:xfrm>
            </p:grpSpPr>
            <p:sp>
              <p:nvSpPr>
                <p:cNvPr id="44" name="모서리가 둥근 직사각형 7">
                  <a:extLst>
                    <a:ext uri="{FF2B5EF4-FFF2-40B4-BE49-F238E27FC236}">
                      <a16:creationId xmlns:a16="http://schemas.microsoft.com/office/drawing/2014/main" id="{4B7704C9-E32A-C22B-F1AD-7B4FD4861AA7}"/>
                    </a:ext>
                  </a:extLst>
                </p:cNvPr>
                <p:cNvSpPr/>
                <p:nvPr/>
              </p:nvSpPr>
              <p:spPr>
                <a:xfrm>
                  <a:off x="241667" y="1495848"/>
                  <a:ext cx="1895862" cy="2751387"/>
                </a:xfrm>
                <a:prstGeom prst="roundRect">
                  <a:avLst>
                    <a:gd name="adj" fmla="val 2535"/>
                  </a:avLst>
                </a:prstGeom>
                <a:solidFill>
                  <a:schemeClr val="bg1"/>
                </a:solidFill>
                <a:ln w="31750">
                  <a:solidFill>
                    <a:srgbClr val="D7B274"/>
                  </a:solidFill>
                </a:ln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양쪽 모서리가 둥근 사각형 8">
                  <a:extLst>
                    <a:ext uri="{FF2B5EF4-FFF2-40B4-BE49-F238E27FC236}">
                      <a16:creationId xmlns:a16="http://schemas.microsoft.com/office/drawing/2014/main" id="{C7EFF92F-E879-F85A-C290-0518E987DDE6}"/>
                    </a:ext>
                  </a:extLst>
                </p:cNvPr>
                <p:cNvSpPr/>
                <p:nvPr/>
              </p:nvSpPr>
              <p:spPr>
                <a:xfrm>
                  <a:off x="241667" y="1488506"/>
                  <a:ext cx="1895862" cy="449503"/>
                </a:xfrm>
                <a:prstGeom prst="round2SameRect">
                  <a:avLst>
                    <a:gd name="adj1" fmla="val 3229"/>
                    <a:gd name="adj2" fmla="val 0"/>
                  </a:avLst>
                </a:prstGeom>
                <a:solidFill>
                  <a:srgbClr val="D7B274"/>
                </a:solidFill>
                <a:ln w="28575">
                  <a:solidFill>
                    <a:srgbClr val="D7B27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200" dirty="0">
                    <a:solidFill>
                      <a:schemeClr val="bg1"/>
                    </a:solidFill>
                    <a:latin typeface="티웨이_항공" panose="02000300000000000000" pitchFamily="2" charset="-127"/>
                    <a:ea typeface="티웨이_항공" panose="02000300000000000000" pitchFamily="2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64ECE4-9C42-403E-3384-1FDF012671B2}"/>
                  </a:ext>
                </a:extLst>
              </p:cNvPr>
              <p:cNvSpPr txBox="1"/>
              <p:nvPr/>
            </p:nvSpPr>
            <p:spPr>
              <a:xfrm>
                <a:off x="1772956" y="2519195"/>
                <a:ext cx="674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기획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A314C61-19E3-8C28-BB66-DF6E804A40CB}"/>
                  </a:ext>
                </a:extLst>
              </p:cNvPr>
              <p:cNvSpPr txBox="1"/>
              <p:nvPr/>
            </p:nvSpPr>
            <p:spPr>
              <a:xfrm>
                <a:off x="1571809" y="2908353"/>
                <a:ext cx="107685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분석 메인</a:t>
                </a:r>
                <a:endPara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2028B4-1340-E5CB-4FD7-EC30A4E20030}"/>
                </a:ext>
              </a:extLst>
            </p:cNvPr>
            <p:cNvSpPr txBox="1"/>
            <p:nvPr/>
          </p:nvSpPr>
          <p:spPr>
            <a:xfrm>
              <a:off x="382166" y="2479961"/>
              <a:ext cx="400110" cy="6909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홍승기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94D7D3C-EDD4-2B8B-7305-923CF6688DE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96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3179085" y="2657603"/>
            <a:ext cx="2757258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Part 02. </a:t>
            </a:r>
            <a:r>
              <a:rPr lang="ko-KR" altLang="en-US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절차</a:t>
            </a:r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endParaRPr lang="ko-KR" altLang="en-US" sz="2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543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WBS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5902-280E-FD19-B641-130AB3E81FF7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0C2933-E0BA-B1BC-278A-0A388ACC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6" y="855562"/>
            <a:ext cx="3512502" cy="805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CA2943-3DBA-A946-85B8-16E930840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88" y="855562"/>
            <a:ext cx="5059669" cy="4360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32A463-DE76-169A-552D-D472241D3163}"/>
              </a:ext>
            </a:extLst>
          </p:cNvPr>
          <p:cNvSpPr txBox="1"/>
          <p:nvPr/>
        </p:nvSpPr>
        <p:spPr>
          <a:xfrm>
            <a:off x="153886" y="4816302"/>
            <a:ext cx="3449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제주고딕" panose="02000300000000000000" pitchFamily="2" charset="-127"/>
                <a:ea typeface="제주고딕" panose="02000300000000000000" pitchFamily="2" charset="-127"/>
              </a:rPr>
              <a:t>WBS </a:t>
            </a:r>
            <a:r>
              <a:rPr lang="ko-KR" altLang="en-US" sz="1000" dirty="0">
                <a:latin typeface="제주고딕" panose="02000300000000000000" pitchFamily="2" charset="-127"/>
                <a:ea typeface="제주고딕" panose="02000300000000000000" pitchFamily="2" charset="-127"/>
              </a:rPr>
              <a:t>링크 </a:t>
            </a:r>
            <a:r>
              <a:rPr lang="en-US" altLang="ko-KR" sz="1000" dirty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sz="1000" dirty="0">
                <a:latin typeface="제주고딕" panose="02000300000000000000" pitchFamily="2" charset="-127"/>
                <a:ea typeface="제주고딕" panose="02000300000000000000" pitchFamily="2" charset="-127"/>
                <a:hlinkClick r:id="rId5"/>
              </a:rPr>
              <a:t>https://drive.google.com/file/d/1q32-X_Z0loXsCJeVJ8RYVqaO5G9fMdh2/view?usp=sharing</a:t>
            </a:r>
            <a:endParaRPr lang="ko-KR" altLang="en-US" sz="1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51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C64A69-CCAA-5D5E-135E-C6814DDD8495}"/>
              </a:ext>
            </a:extLst>
          </p:cNvPr>
          <p:cNvGrpSpPr/>
          <p:nvPr/>
        </p:nvGrpSpPr>
        <p:grpSpPr>
          <a:xfrm>
            <a:off x="421793" y="1112927"/>
            <a:ext cx="8300414" cy="3489147"/>
            <a:chOff x="421793" y="1112927"/>
            <a:chExt cx="8300414" cy="34891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514952-4793-A92C-7051-C679A91AA621}"/>
                </a:ext>
              </a:extLst>
            </p:cNvPr>
            <p:cNvSpPr txBox="1"/>
            <p:nvPr/>
          </p:nvSpPr>
          <p:spPr>
            <a:xfrm>
              <a:off x="2729417" y="1813450"/>
              <a:ext cx="1803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JAVA v11.0.16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EBED6C-534F-DF2D-E53E-C011EFDB99CB}"/>
                </a:ext>
              </a:extLst>
            </p:cNvPr>
            <p:cNvSpPr txBox="1"/>
            <p:nvPr/>
          </p:nvSpPr>
          <p:spPr>
            <a:xfrm>
              <a:off x="5992163" y="1813450"/>
              <a:ext cx="1803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프로그래밍 언어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pic>
          <p:nvPicPr>
            <p:cNvPr id="8" name="Picture 8" descr="Java 강좌 - 시작">
              <a:extLst>
                <a:ext uri="{FF2B5EF4-FFF2-40B4-BE49-F238E27FC236}">
                  <a16:creationId xmlns:a16="http://schemas.microsoft.com/office/drawing/2014/main" id="{A8FE85F6-E0E0-950D-ACCE-E61D8C3B5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31" y="1510417"/>
              <a:ext cx="1625665" cy="975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A2F22F-B734-0AB0-9C22-BCA2F7D96120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522514" y="946605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522514" y="946605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326742" y="946605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pic>
          <p:nvPicPr>
            <p:cNvPr id="13" name="Picture 4" descr="macOS 맥북 / STS ] Spring Tool Suite 4 에서 Spring Boot 프로젝트 생성">
              <a:extLst>
                <a:ext uri="{FF2B5EF4-FFF2-40B4-BE49-F238E27FC236}">
                  <a16:creationId xmlns:a16="http://schemas.microsoft.com/office/drawing/2014/main" id="{33AB9216-8683-41B4-08A0-C3A657AB3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219" y="2768583"/>
              <a:ext cx="1096088" cy="897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D2F9A-ED8C-1570-6B1F-6776E3882F81}"/>
                </a:ext>
              </a:extLst>
            </p:cNvPr>
            <p:cNvSpPr txBox="1"/>
            <p:nvPr/>
          </p:nvSpPr>
          <p:spPr>
            <a:xfrm>
              <a:off x="3244213" y="3032517"/>
              <a:ext cx="773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STS4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BA4A57-F005-B6D7-AA91-63FC0825CC94}"/>
                </a:ext>
              </a:extLst>
            </p:cNvPr>
            <p:cNvSpPr txBox="1"/>
            <p:nvPr/>
          </p:nvSpPr>
          <p:spPr>
            <a:xfrm>
              <a:off x="6415152" y="3032517"/>
              <a:ext cx="957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개발 툴</a:t>
              </a:r>
            </a:p>
          </p:txBody>
        </p:sp>
        <p:pic>
          <p:nvPicPr>
            <p:cNvPr id="16" name="Picture 6" descr="서버사이드 렌더링 Thymeleaf">
              <a:extLst>
                <a:ext uri="{FF2B5EF4-FFF2-40B4-BE49-F238E27FC236}">
                  <a16:creationId xmlns:a16="http://schemas.microsoft.com/office/drawing/2014/main" id="{11E85474-7380-89D0-3A33-64B50C6EC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17" y="4017299"/>
              <a:ext cx="1571893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695807-F56F-9B54-79B6-007FAE47F339}"/>
                </a:ext>
              </a:extLst>
            </p:cNvPr>
            <p:cNvSpPr txBox="1"/>
            <p:nvPr/>
          </p:nvSpPr>
          <p:spPr>
            <a:xfrm>
              <a:off x="2515680" y="4125020"/>
              <a:ext cx="223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Thymeleaf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v3.0.15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106898-531D-6520-63A3-9B660F88E36C}"/>
                </a:ext>
              </a:extLst>
            </p:cNvPr>
            <p:cNvSpPr txBox="1"/>
            <p:nvPr/>
          </p:nvSpPr>
          <p:spPr>
            <a:xfrm>
              <a:off x="5065390" y="4125020"/>
              <a:ext cx="3656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 err="1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백엔드에서</a:t>
              </a:r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넘어온 정보 화면에 출력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24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83503F-6386-9334-0544-3B69AF7FEE4F}"/>
              </a:ext>
            </a:extLst>
          </p:cNvPr>
          <p:cNvGrpSpPr/>
          <p:nvPr/>
        </p:nvGrpSpPr>
        <p:grpSpPr>
          <a:xfrm>
            <a:off x="421793" y="1112927"/>
            <a:ext cx="8170663" cy="3493059"/>
            <a:chOff x="421793" y="1112927"/>
            <a:chExt cx="8170663" cy="34930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93DB1-15BC-A827-28B6-F5ACF27AE1D4}"/>
                </a:ext>
              </a:extLst>
            </p:cNvPr>
            <p:cNvSpPr txBox="1"/>
            <p:nvPr/>
          </p:nvSpPr>
          <p:spPr>
            <a:xfrm>
              <a:off x="421793" y="1112927"/>
              <a:ext cx="4804229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개발 환경</a:t>
              </a:r>
              <a:r>
                <a:rPr lang="en-US" altLang="ko-KR" sz="18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C35791-95C4-598D-E879-8842C47FA7BD}"/>
                </a:ext>
              </a:extLst>
            </p:cNvPr>
            <p:cNvSpPr txBox="1"/>
            <p:nvPr/>
          </p:nvSpPr>
          <p:spPr>
            <a:xfrm>
              <a:off x="5226021" y="1112927"/>
              <a:ext cx="3366435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012920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사용기술</a:t>
              </a:r>
              <a:endParaRPr lang="ko-KR" altLang="en-US" dirty="0"/>
            </a:p>
          </p:txBody>
        </p:sp>
        <p:pic>
          <p:nvPicPr>
            <p:cNvPr id="22" name="Picture 2" descr="스프링 부트 소개 | Bottlehs Tech Blog">
              <a:extLst>
                <a:ext uri="{FF2B5EF4-FFF2-40B4-BE49-F238E27FC236}">
                  <a16:creationId xmlns:a16="http://schemas.microsoft.com/office/drawing/2014/main" id="{0BD3A8DA-7F0C-83FA-9E9B-832EF8C34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52" y="2601493"/>
              <a:ext cx="1627325" cy="855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1ADCE-6936-096B-8A2B-E0CFF13FEC6D}"/>
                </a:ext>
              </a:extLst>
            </p:cNvPr>
            <p:cNvSpPr txBox="1"/>
            <p:nvPr/>
          </p:nvSpPr>
          <p:spPr>
            <a:xfrm>
              <a:off x="2972893" y="2706157"/>
              <a:ext cx="223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Spring boot starter </a:t>
              </a:r>
            </a:p>
            <a:p>
              <a:r>
                <a: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v2.7.5</a:t>
              </a:r>
              <a:endParaRPr lang="ko-KR" altLang="en-US" sz="1800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059449-891C-83DC-D74E-DA355691DED0}"/>
                </a:ext>
              </a:extLst>
            </p:cNvPr>
            <p:cNvSpPr txBox="1"/>
            <p:nvPr/>
          </p:nvSpPr>
          <p:spPr>
            <a:xfrm>
              <a:off x="6305819" y="2844656"/>
              <a:ext cx="1179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서버 구동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pic>
          <p:nvPicPr>
            <p:cNvPr id="23" name="Picture 10" descr="아파치 톰캣 - 위키백과, 우리 모두의 백과사전">
              <a:extLst>
                <a:ext uri="{FF2B5EF4-FFF2-40B4-BE49-F238E27FC236}">
                  <a16:creationId xmlns:a16="http://schemas.microsoft.com/office/drawing/2014/main" id="{C7BE7506-1C05-3AC5-A7F6-D5490F2EF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4" y="3668107"/>
              <a:ext cx="1324940" cy="937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F5EAEA-C02A-6795-7F87-2A51A2549CF0}"/>
                </a:ext>
              </a:extLst>
            </p:cNvPr>
            <p:cNvSpPr txBox="1"/>
            <p:nvPr/>
          </p:nvSpPr>
          <p:spPr>
            <a:xfrm>
              <a:off x="3037316" y="3952380"/>
              <a:ext cx="223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Tomcat v9.0.68</a:t>
              </a:r>
              <a:endParaRPr lang="ko-KR" altLang="en-US" sz="1800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CA59CC-6E56-DA30-1491-8CCFA74DE212}"/>
                </a:ext>
              </a:extLst>
            </p:cNvPr>
            <p:cNvSpPr txBox="1"/>
            <p:nvPr/>
          </p:nvSpPr>
          <p:spPr>
            <a:xfrm>
              <a:off x="6298563" y="3952380"/>
              <a:ext cx="1179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서버 구동</a:t>
              </a:r>
            </a:p>
          </p:txBody>
        </p:sp>
        <p:pic>
          <p:nvPicPr>
            <p:cNvPr id="21" name="Picture 8" descr="Java/Spring] Lombok(롬복) 사용하기">
              <a:extLst>
                <a:ext uri="{FF2B5EF4-FFF2-40B4-BE49-F238E27FC236}">
                  <a16:creationId xmlns:a16="http://schemas.microsoft.com/office/drawing/2014/main" id="{A03F0076-0251-0927-7D13-91282EBF2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56" y="1534879"/>
              <a:ext cx="1711316" cy="855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CBA248-E5FE-9C8C-B041-216C9D5E20E0}"/>
                </a:ext>
              </a:extLst>
            </p:cNvPr>
            <p:cNvSpPr txBox="1"/>
            <p:nvPr/>
          </p:nvSpPr>
          <p:spPr>
            <a:xfrm>
              <a:off x="5974100" y="1778042"/>
              <a:ext cx="1803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어노테이션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사용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345BA8-6EF1-7880-A2A4-839E6F08D052}"/>
                </a:ext>
              </a:extLst>
            </p:cNvPr>
            <p:cNvSpPr txBox="1"/>
            <p:nvPr/>
          </p:nvSpPr>
          <p:spPr>
            <a:xfrm>
              <a:off x="2972893" y="1778042"/>
              <a:ext cx="1978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lombok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v1.18.24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320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791C98-0C2D-1538-DCFF-A64EEEADB777}"/>
              </a:ext>
            </a:extLst>
          </p:cNvPr>
          <p:cNvGrpSpPr/>
          <p:nvPr/>
        </p:nvGrpSpPr>
        <p:grpSpPr>
          <a:xfrm>
            <a:off x="421793" y="1112927"/>
            <a:ext cx="8170663" cy="3566265"/>
            <a:chOff x="421793" y="1112927"/>
            <a:chExt cx="8170663" cy="3566265"/>
          </a:xfrm>
        </p:grpSpPr>
        <p:pic>
          <p:nvPicPr>
            <p:cNvPr id="3" name="Picture 2" descr="한국 MySQL 사용자그룹 | Facebook">
              <a:extLst>
                <a:ext uri="{FF2B5EF4-FFF2-40B4-BE49-F238E27FC236}">
                  <a16:creationId xmlns:a16="http://schemas.microsoft.com/office/drawing/2014/main" id="{322CB3D1-E529-CAA5-459E-A6A5A918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942" y="1507565"/>
              <a:ext cx="1626580" cy="101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마이바티스(MyBatis) 동적 쿼리 Java로 만들기.">
              <a:extLst>
                <a:ext uri="{FF2B5EF4-FFF2-40B4-BE49-F238E27FC236}">
                  <a16:creationId xmlns:a16="http://schemas.microsoft.com/office/drawing/2014/main" id="{7803BFFD-61EC-C8F2-D33E-DA883BACF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37" y="2717818"/>
              <a:ext cx="1333991" cy="999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E847EFF-53CE-1B6B-33A0-AC1578609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652" y="3917086"/>
              <a:ext cx="1867161" cy="76210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33DE91-A7DF-36F5-AFA9-C11FAD4EBF73}"/>
                </a:ext>
              </a:extLst>
            </p:cNvPr>
            <p:cNvSpPr txBox="1"/>
            <p:nvPr/>
          </p:nvSpPr>
          <p:spPr>
            <a:xfrm>
              <a:off x="3016636" y="3032755"/>
              <a:ext cx="1867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Mybaits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v3.5.7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514952-4793-A92C-7051-C679A91AA621}"/>
                </a:ext>
              </a:extLst>
            </p:cNvPr>
            <p:cNvSpPr txBox="1"/>
            <p:nvPr/>
          </p:nvSpPr>
          <p:spPr>
            <a:xfrm>
              <a:off x="3048719" y="1827995"/>
              <a:ext cx="1803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Mysql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v8.0.31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EBED6C-534F-DF2D-E53E-C011EFDB99CB}"/>
                </a:ext>
              </a:extLst>
            </p:cNvPr>
            <p:cNvSpPr txBox="1"/>
            <p:nvPr/>
          </p:nvSpPr>
          <p:spPr>
            <a:xfrm>
              <a:off x="6308286" y="1827995"/>
              <a:ext cx="1146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Database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A2F22F-B734-0AB0-9C22-BCA2F7D96120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522514" y="946605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522514" y="946605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326742" y="946605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BA4A57-F005-B6D7-AA91-63FC0825CC94}"/>
                </a:ext>
              </a:extLst>
            </p:cNvPr>
            <p:cNvSpPr txBox="1"/>
            <p:nvPr/>
          </p:nvSpPr>
          <p:spPr>
            <a:xfrm>
              <a:off x="6214674" y="3032755"/>
              <a:ext cx="1333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쿼리문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작성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695807-F56F-9B54-79B6-007FAE47F339}"/>
                </a:ext>
              </a:extLst>
            </p:cNvPr>
            <p:cNvSpPr txBox="1"/>
            <p:nvPr/>
          </p:nvSpPr>
          <p:spPr>
            <a:xfrm>
              <a:off x="3016774" y="4113473"/>
              <a:ext cx="1867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HikariCP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v4.0.3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106898-531D-6520-63A3-9B660F88E36C}"/>
                </a:ext>
              </a:extLst>
            </p:cNvPr>
            <p:cNvSpPr txBox="1"/>
            <p:nvPr/>
          </p:nvSpPr>
          <p:spPr>
            <a:xfrm>
              <a:off x="6418283" y="4113473"/>
              <a:ext cx="926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DB</a:t>
              </a:r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연결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99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DCEFB03-7E36-9BB9-B174-BA8D5A5BA3DD}"/>
              </a:ext>
            </a:extLst>
          </p:cNvPr>
          <p:cNvGrpSpPr/>
          <p:nvPr/>
        </p:nvGrpSpPr>
        <p:grpSpPr>
          <a:xfrm>
            <a:off x="421793" y="1112927"/>
            <a:ext cx="8182382" cy="3571045"/>
            <a:chOff x="421793" y="1112927"/>
            <a:chExt cx="8182382" cy="3571045"/>
          </a:xfrm>
        </p:grpSpPr>
        <p:pic>
          <p:nvPicPr>
            <p:cNvPr id="9" name="Picture 2" descr="AFC Ajax - Wikipedia">
              <a:extLst>
                <a:ext uri="{FF2B5EF4-FFF2-40B4-BE49-F238E27FC236}">
                  <a16:creationId xmlns:a16="http://schemas.microsoft.com/office/drawing/2014/main" id="{96AE7CC1-9B7E-91F9-03D5-C8AC18ED8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840" y="2581367"/>
              <a:ext cx="1177003" cy="118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514952-4793-A92C-7051-C679A91AA621}"/>
                </a:ext>
              </a:extLst>
            </p:cNvPr>
            <p:cNvSpPr txBox="1"/>
            <p:nvPr/>
          </p:nvSpPr>
          <p:spPr>
            <a:xfrm>
              <a:off x="3065901" y="1813450"/>
              <a:ext cx="1148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erdcloud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EBED6C-534F-DF2D-E53E-C011EFDB99CB}"/>
                </a:ext>
              </a:extLst>
            </p:cNvPr>
            <p:cNvSpPr txBox="1"/>
            <p:nvPr/>
          </p:nvSpPr>
          <p:spPr>
            <a:xfrm>
              <a:off x="6372275" y="1813450"/>
              <a:ext cx="1016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Erd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설계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1ED110-3AAD-B197-1E2D-FB4571809856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421793" y="1112927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421793" y="1112927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226021" y="1112927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D2F9A-ED8C-1570-6B1F-6776E3882F81}"/>
                </a:ext>
              </a:extLst>
            </p:cNvPr>
            <p:cNvSpPr txBox="1"/>
            <p:nvPr/>
          </p:nvSpPr>
          <p:spPr>
            <a:xfrm>
              <a:off x="3282655" y="3032517"/>
              <a:ext cx="715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AJax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BA4A57-F005-B6D7-AA91-63FC0825CC94}"/>
                </a:ext>
              </a:extLst>
            </p:cNvPr>
            <p:cNvSpPr txBox="1"/>
            <p:nvPr/>
          </p:nvSpPr>
          <p:spPr>
            <a:xfrm>
              <a:off x="5156722" y="3032517"/>
              <a:ext cx="344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화면전환없이 뷰를 처리할 때 사용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695807-F56F-9B54-79B6-007FAE47F339}"/>
                </a:ext>
              </a:extLst>
            </p:cNvPr>
            <p:cNvSpPr txBox="1"/>
            <p:nvPr/>
          </p:nvSpPr>
          <p:spPr>
            <a:xfrm>
              <a:off x="3019627" y="4125020"/>
              <a:ext cx="1241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Bootstrap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106898-531D-6520-63A3-9B660F88E36C}"/>
                </a:ext>
              </a:extLst>
            </p:cNvPr>
            <p:cNvSpPr txBox="1"/>
            <p:nvPr/>
          </p:nvSpPr>
          <p:spPr>
            <a:xfrm>
              <a:off x="6385977" y="4125020"/>
              <a:ext cx="98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Css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사용</a:t>
              </a:r>
            </a:p>
          </p:txBody>
        </p:sp>
        <p:pic>
          <p:nvPicPr>
            <p:cNvPr id="3" name="Picture 6" descr="ERDCloud">
              <a:extLst>
                <a:ext uri="{FF2B5EF4-FFF2-40B4-BE49-F238E27FC236}">
                  <a16:creationId xmlns:a16="http://schemas.microsoft.com/office/drawing/2014/main" id="{31C3C504-F8DF-E0AD-B5E6-D2E803FEE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966" y="1482259"/>
              <a:ext cx="1062751" cy="106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Bootstrap · 세계에서 가장 인기있는 HTML, CSS, JS 라이브러리.">
              <a:extLst>
                <a:ext uri="{FF2B5EF4-FFF2-40B4-BE49-F238E27FC236}">
                  <a16:creationId xmlns:a16="http://schemas.microsoft.com/office/drawing/2014/main" id="{50CC3332-407C-6EE5-0A57-4FBE6D67B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181" y="3799982"/>
              <a:ext cx="1070321" cy="883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120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84A8F-C09A-5F4A-8045-41DA6F65CF9D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92A50C-3642-D328-A1A9-0C9C926028EB}"/>
              </a:ext>
            </a:extLst>
          </p:cNvPr>
          <p:cNvSpPr/>
          <p:nvPr/>
        </p:nvSpPr>
        <p:spPr>
          <a:xfrm>
            <a:off x="2426608" y="995968"/>
            <a:ext cx="4267200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6D46E-DD96-5AB7-4381-6D6878AB49AC}"/>
              </a:ext>
            </a:extLst>
          </p:cNvPr>
          <p:cNvSpPr txBox="1"/>
          <p:nvPr/>
        </p:nvSpPr>
        <p:spPr>
          <a:xfrm>
            <a:off x="3381082" y="1024075"/>
            <a:ext cx="2396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CDC944-8B0D-834A-4E99-7AA84A276D24}"/>
              </a:ext>
            </a:extLst>
          </p:cNvPr>
          <p:cNvSpPr/>
          <p:nvPr/>
        </p:nvSpPr>
        <p:spPr>
          <a:xfrm>
            <a:off x="2426608" y="1723431"/>
            <a:ext cx="4278992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9FE92-6807-E59C-963F-B9BAD808A7D9}"/>
              </a:ext>
            </a:extLst>
          </p:cNvPr>
          <p:cNvSpPr txBox="1"/>
          <p:nvPr/>
        </p:nvSpPr>
        <p:spPr>
          <a:xfrm>
            <a:off x="3381082" y="1755306"/>
            <a:ext cx="2396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절차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C76A7C-882E-DDAA-1910-92D3CD3D1537}"/>
              </a:ext>
            </a:extLst>
          </p:cNvPr>
          <p:cNvSpPr/>
          <p:nvPr/>
        </p:nvSpPr>
        <p:spPr>
          <a:xfrm>
            <a:off x="2426608" y="2450894"/>
            <a:ext cx="4278992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6E721-D0E5-0604-593A-BAE7606459C9}"/>
              </a:ext>
            </a:extLst>
          </p:cNvPr>
          <p:cNvSpPr txBox="1"/>
          <p:nvPr/>
        </p:nvSpPr>
        <p:spPr>
          <a:xfrm>
            <a:off x="3078275" y="2482769"/>
            <a:ext cx="30017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03.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기능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화면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ACBB53-4F11-9408-FB3E-45EB6132BEF2}"/>
              </a:ext>
            </a:extLst>
          </p:cNvPr>
          <p:cNvSpPr/>
          <p:nvPr/>
        </p:nvSpPr>
        <p:spPr>
          <a:xfrm>
            <a:off x="2426608" y="3178357"/>
            <a:ext cx="4278992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EE538-6ED8-E58E-B759-97F2BD7A6AF8}"/>
              </a:ext>
            </a:extLst>
          </p:cNvPr>
          <p:cNvSpPr txBox="1"/>
          <p:nvPr/>
        </p:nvSpPr>
        <p:spPr>
          <a:xfrm>
            <a:off x="3203007" y="3206464"/>
            <a:ext cx="27144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04.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웹 주요 기능 및 기술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5DD650-BBEA-3382-0005-1FB9B5E460DD}"/>
              </a:ext>
            </a:extLst>
          </p:cNvPr>
          <p:cNvSpPr/>
          <p:nvPr/>
        </p:nvSpPr>
        <p:spPr>
          <a:xfrm>
            <a:off x="2426608" y="3905820"/>
            <a:ext cx="4278992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CCBDE-A026-756E-47DA-8B273B0D9401}"/>
              </a:ext>
            </a:extLst>
          </p:cNvPr>
          <p:cNvSpPr txBox="1"/>
          <p:nvPr/>
        </p:nvSpPr>
        <p:spPr>
          <a:xfrm>
            <a:off x="3203007" y="3933927"/>
            <a:ext cx="27144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05.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한계점 및 개선 사항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1D0E2AC-DB77-E808-068E-A0836E4B5A42}"/>
              </a:ext>
            </a:extLst>
          </p:cNvPr>
          <p:cNvSpPr/>
          <p:nvPr/>
        </p:nvSpPr>
        <p:spPr>
          <a:xfrm>
            <a:off x="3735254" y="146812"/>
            <a:ext cx="1673492" cy="461113"/>
          </a:xfrm>
          <a:prstGeom prst="roundRect">
            <a:avLst>
              <a:gd name="adj" fmla="val 21671"/>
            </a:avLst>
          </a:prstGeom>
          <a:solidFill>
            <a:srgbClr val="012920"/>
          </a:solidFill>
          <a:ln>
            <a:solidFill>
              <a:srgbClr val="1A353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목 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69D09B-B113-0F22-62DA-8D92F3A9AB19}"/>
              </a:ext>
            </a:extLst>
          </p:cNvPr>
          <p:cNvSpPr/>
          <p:nvPr/>
        </p:nvSpPr>
        <p:spPr>
          <a:xfrm>
            <a:off x="2426608" y="4633284"/>
            <a:ext cx="4305068" cy="402305"/>
          </a:xfrm>
          <a:prstGeom prst="rect">
            <a:avLst/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50800" dir="54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0EE93-C962-1227-E74F-643E64CFCAFD}"/>
              </a:ext>
            </a:extLst>
          </p:cNvPr>
          <p:cNvSpPr txBox="1"/>
          <p:nvPr/>
        </p:nvSpPr>
        <p:spPr>
          <a:xfrm>
            <a:off x="3838798" y="4665122"/>
            <a:ext cx="14806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06.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2062954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9456CDF-EF08-2558-D99A-4BD2C0F77EC7}"/>
              </a:ext>
            </a:extLst>
          </p:cNvPr>
          <p:cNvGrpSpPr/>
          <p:nvPr/>
        </p:nvGrpSpPr>
        <p:grpSpPr>
          <a:xfrm>
            <a:off x="421793" y="1112927"/>
            <a:ext cx="8170663" cy="3471656"/>
            <a:chOff x="421793" y="1112927"/>
            <a:chExt cx="8170663" cy="347165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A2F22F-B734-0AB0-9C22-BCA2F7D96120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522514" y="946605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522514" y="946605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326742" y="946605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pic>
          <p:nvPicPr>
            <p:cNvPr id="9" name="Picture 6" descr="GitHub 무료로 다운 받기 - 2022년 최신 버전">
              <a:extLst>
                <a:ext uri="{FF2B5EF4-FFF2-40B4-BE49-F238E27FC236}">
                  <a16:creationId xmlns:a16="http://schemas.microsoft.com/office/drawing/2014/main" id="{7FF14AE4-68A6-1632-22F1-1DA50363A3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1" r="12621"/>
            <a:stretch/>
          </p:blipFill>
          <p:spPr bwMode="auto">
            <a:xfrm>
              <a:off x="788882" y="1818430"/>
              <a:ext cx="1605976" cy="1203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소년코딩 - jQuery 소스 구조분석을 해야하는 이유">
              <a:extLst>
                <a:ext uri="{FF2B5EF4-FFF2-40B4-BE49-F238E27FC236}">
                  <a16:creationId xmlns:a16="http://schemas.microsoft.com/office/drawing/2014/main" id="{EABD76C4-9FC2-47E1-8CCF-6C4FAE0A9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01" y="3381575"/>
              <a:ext cx="1203008" cy="1203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B65549-FB50-97BD-1F69-4AC967D158F8}"/>
                </a:ext>
              </a:extLst>
            </p:cNvPr>
            <p:cNvSpPr txBox="1"/>
            <p:nvPr/>
          </p:nvSpPr>
          <p:spPr>
            <a:xfrm>
              <a:off x="3178861" y="2235268"/>
              <a:ext cx="914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Github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A04462-C3D5-1E42-E1D3-77234423DD1B}"/>
                </a:ext>
              </a:extLst>
            </p:cNvPr>
            <p:cNvSpPr txBox="1"/>
            <p:nvPr/>
          </p:nvSpPr>
          <p:spPr>
            <a:xfrm>
              <a:off x="5731214" y="2235268"/>
              <a:ext cx="2296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협업을 위한 코드 공유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F58EB5-8C7A-55E1-5E96-337B9F9419FA}"/>
                </a:ext>
              </a:extLst>
            </p:cNvPr>
            <p:cNvSpPr txBox="1"/>
            <p:nvPr/>
          </p:nvSpPr>
          <p:spPr>
            <a:xfrm>
              <a:off x="3178861" y="3798413"/>
              <a:ext cx="914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JQuery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FB73E5-3C0D-02AF-3BE6-660951B4CA93}"/>
                </a:ext>
              </a:extLst>
            </p:cNvPr>
            <p:cNvSpPr txBox="1"/>
            <p:nvPr/>
          </p:nvSpPr>
          <p:spPr>
            <a:xfrm>
              <a:off x="5808018" y="3798413"/>
              <a:ext cx="214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0" i="0" dirty="0" err="1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Javascript</a:t>
              </a:r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에서 사용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55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28572" y="397736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2280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환경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&amp;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사용기술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FAEA9-D657-287B-29D8-2C97D2FE48E0}"/>
              </a:ext>
            </a:extLst>
          </p:cNvPr>
          <p:cNvSpPr txBox="1"/>
          <p:nvPr/>
        </p:nvSpPr>
        <p:spPr>
          <a:xfrm>
            <a:off x="6130809" y="5357996"/>
            <a:ext cx="3063990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교통사고 혼잡도를 활용한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F8254-F43A-8361-4A95-F7D36FFE7D5A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02.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절차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24AB003-B694-E382-8FDF-5F27D805D1B6}"/>
              </a:ext>
            </a:extLst>
          </p:cNvPr>
          <p:cNvGrpSpPr/>
          <p:nvPr/>
        </p:nvGrpSpPr>
        <p:grpSpPr>
          <a:xfrm>
            <a:off x="421793" y="1112927"/>
            <a:ext cx="8170663" cy="3574622"/>
            <a:chOff x="421793" y="1112927"/>
            <a:chExt cx="8170663" cy="3574622"/>
          </a:xfrm>
        </p:grpSpPr>
        <p:pic>
          <p:nvPicPr>
            <p:cNvPr id="3" name="Picture 2" descr="Python] 파이썬 문법과 라이브러리 총정리">
              <a:extLst>
                <a:ext uri="{FF2B5EF4-FFF2-40B4-BE49-F238E27FC236}">
                  <a16:creationId xmlns:a16="http://schemas.microsoft.com/office/drawing/2014/main" id="{4804821C-11B6-B342-3A00-BA1911675B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5" r="17800"/>
            <a:stretch/>
          </p:blipFill>
          <p:spPr bwMode="auto">
            <a:xfrm>
              <a:off x="791181" y="1621670"/>
              <a:ext cx="1607039" cy="1464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A2F22F-B734-0AB0-9C22-BCA2F7D96120}"/>
                </a:ext>
              </a:extLst>
            </p:cNvPr>
            <p:cNvGrpSpPr/>
            <p:nvPr/>
          </p:nvGrpSpPr>
          <p:grpSpPr>
            <a:xfrm>
              <a:off x="421793" y="1112927"/>
              <a:ext cx="8170663" cy="369332"/>
              <a:chOff x="522514" y="946605"/>
              <a:chExt cx="8170663" cy="3693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A93DB1-15BC-A827-28B6-F5ACF27AE1D4}"/>
                  </a:ext>
                </a:extLst>
              </p:cNvPr>
              <p:cNvSpPr txBox="1"/>
              <p:nvPr/>
            </p:nvSpPr>
            <p:spPr>
              <a:xfrm>
                <a:off x="522514" y="946605"/>
                <a:ext cx="4804229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개발 환경</a:t>
                </a:r>
                <a:r>
                  <a:rPr lang="en-US" altLang="ko-KR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35791-95C4-598D-E879-8842C47FA7BD}"/>
                  </a:ext>
                </a:extLst>
              </p:cNvPr>
              <p:cNvSpPr txBox="1"/>
              <p:nvPr/>
            </p:nvSpPr>
            <p:spPr>
              <a:xfrm>
                <a:off x="5326742" y="946605"/>
                <a:ext cx="3366435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solidFill>
                      <a:srgbClr val="012920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사용기술</a:t>
                </a:r>
                <a:endParaRPr lang="ko-KR" altLang="en-US" dirty="0"/>
              </a:p>
            </p:txBody>
          </p:sp>
        </p:grpSp>
        <p:pic>
          <p:nvPicPr>
            <p:cNvPr id="5" name="Picture 6" descr="Colaboratory] 코랩으로 python 환경 구성하기">
              <a:extLst>
                <a:ext uri="{FF2B5EF4-FFF2-40B4-BE49-F238E27FC236}">
                  <a16:creationId xmlns:a16="http://schemas.microsoft.com/office/drawing/2014/main" id="{DE136D06-3AD1-FCD9-8FC3-61585BF39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94" y="3382178"/>
              <a:ext cx="1383214" cy="130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4DD692-0198-A4A8-09AB-C4F1E97D3555}"/>
                </a:ext>
              </a:extLst>
            </p:cNvPr>
            <p:cNvSpPr txBox="1"/>
            <p:nvPr/>
          </p:nvSpPr>
          <p:spPr>
            <a:xfrm>
              <a:off x="2721038" y="2169498"/>
              <a:ext cx="1848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Python v3.8.15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CC782-EF49-B705-5383-20A5D565F6D6}"/>
                </a:ext>
              </a:extLst>
            </p:cNvPr>
            <p:cNvSpPr txBox="1"/>
            <p:nvPr/>
          </p:nvSpPr>
          <p:spPr>
            <a:xfrm>
              <a:off x="6005839" y="2169498"/>
              <a:ext cx="1750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0" i="0" dirty="0">
                  <a:solidFill>
                    <a:schemeClr val="bg2">
                      <a:lumMod val="25000"/>
                    </a:schemeClr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프로그래밍 언어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C8522A-FBA9-A003-E4CA-E6F84A4C9C5F}"/>
                </a:ext>
              </a:extLst>
            </p:cNvPr>
            <p:cNvSpPr txBox="1"/>
            <p:nvPr/>
          </p:nvSpPr>
          <p:spPr>
            <a:xfrm>
              <a:off x="3095687" y="3763747"/>
              <a:ext cx="1098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구글 </a:t>
              </a:r>
              <a:r>
                <a:rPr lang="ko-KR" altLang="en-US" dirty="0" err="1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코랩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2677D2-43A0-24B7-F713-E0C97EBDBF3F}"/>
                </a:ext>
              </a:extLst>
            </p:cNvPr>
            <p:cNvSpPr txBox="1"/>
            <p:nvPr/>
          </p:nvSpPr>
          <p:spPr>
            <a:xfrm>
              <a:off x="6402014" y="3763747"/>
              <a:ext cx="91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사용 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3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2689228" y="2657603"/>
            <a:ext cx="3736972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03. 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기능</a:t>
            </a:r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화면</a:t>
            </a:r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설계</a:t>
            </a:r>
          </a:p>
        </p:txBody>
      </p:sp>
    </p:spTree>
    <p:extLst>
      <p:ext uri="{BB962C8B-B14F-4D97-AF65-F5344CB8AC3E}">
        <p14:creationId xmlns:p14="http://schemas.microsoft.com/office/powerpoint/2010/main" val="343817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3662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기능명세서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5AE93-0F73-4B99-8180-B7CD3877D7A1}"/>
              </a:ext>
            </a:extLst>
          </p:cNvPr>
          <p:cNvSpPr txBox="1"/>
          <p:nvPr/>
        </p:nvSpPr>
        <p:spPr>
          <a:xfrm>
            <a:off x="39078" y="9787"/>
            <a:ext cx="272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03.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화면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설계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AE87A2-8682-2F2A-A634-1C0DB3CB293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5F2408-A2D1-41E2-820A-F9C5F2FF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15" y="1206729"/>
            <a:ext cx="7714228" cy="362331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533B0-5746-3AA2-9ED6-3C60B257F080}"/>
              </a:ext>
            </a:extLst>
          </p:cNvPr>
          <p:cNvSpPr txBox="1"/>
          <p:nvPr/>
        </p:nvSpPr>
        <p:spPr>
          <a:xfrm>
            <a:off x="587964" y="4899923"/>
            <a:ext cx="86213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기능명세서 링크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 : 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  <a:hlinkClick r:id="rId4"/>
              </a:rPr>
              <a:t>https://docs.google.com/spreadsheets/d/1Mw5grbbkAd1SENhBX3lBrNcYZZ5hsVW618PEVRbUefQ/edit#gid=1252826906</a:t>
            </a:r>
            <a:endParaRPr lang="ko-KR" altLang="en-US" sz="9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4CA99-F679-CBFD-D453-DAF38DF09383}"/>
              </a:ext>
            </a:extLst>
          </p:cNvPr>
          <p:cNvSpPr txBox="1"/>
          <p:nvPr/>
        </p:nvSpPr>
        <p:spPr>
          <a:xfrm>
            <a:off x="529976" y="872618"/>
            <a:ext cx="1799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▶ 기능명세서 일부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436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36621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기능명세서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5AE93-0F73-4B99-8180-B7CD3877D7A1}"/>
              </a:ext>
            </a:extLst>
          </p:cNvPr>
          <p:cNvSpPr txBox="1"/>
          <p:nvPr/>
        </p:nvSpPr>
        <p:spPr>
          <a:xfrm>
            <a:off x="39078" y="9787"/>
            <a:ext cx="272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03.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화면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설계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AE87A2-8682-2F2A-A634-1C0DB3CB293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B1B151-5B11-0C66-D71E-8AADCED6D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62374"/>
              </p:ext>
            </p:extLst>
          </p:nvPr>
        </p:nvGraphicFramePr>
        <p:xfrm>
          <a:off x="722182" y="1512080"/>
          <a:ext cx="7681589" cy="31287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055486">
                  <a:extLst>
                    <a:ext uri="{9D8B030D-6E8A-4147-A177-3AD203B41FA5}">
                      <a16:colId xmlns:a16="http://schemas.microsoft.com/office/drawing/2014/main" val="3973463690"/>
                    </a:ext>
                  </a:extLst>
                </a:gridCol>
                <a:gridCol w="6626103">
                  <a:extLst>
                    <a:ext uri="{9D8B030D-6E8A-4147-A177-3AD203B41FA5}">
                      <a16:colId xmlns:a16="http://schemas.microsoft.com/office/drawing/2014/main" val="3471093206"/>
                    </a:ext>
                  </a:extLst>
                </a:gridCol>
              </a:tblGrid>
              <a:tr h="385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우선순위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주요 기능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95852"/>
                  </a:ext>
                </a:extLst>
              </a:tr>
              <a:tr h="856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1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메인 페이지 구현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시각화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모델링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회원가입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유효성 체크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비밀번호 동일 여부 확인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 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로그인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마이페이지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비밀번호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–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본인확인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),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정보게시판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댓글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crud,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작성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검색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목록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삭제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상세내용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07175"/>
                  </a:ext>
                </a:extLst>
              </a:tr>
              <a:tr h="667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2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회원가입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닉네임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아이디 중복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아이디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비밀번호 찾기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마이페이지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내 정보 수정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내 게시글 및 댓글 조회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3087"/>
                  </a:ext>
                </a:extLst>
              </a:tr>
              <a:tr h="609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3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회원가입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(DB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비밀번호 암호화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이메일 인증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정보게시판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신고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추천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),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자유게시판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상세내용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댓글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수정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삭제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신고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추천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49750"/>
                  </a:ext>
                </a:extLst>
              </a:tr>
              <a:tr h="609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4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순위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쪽지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채팅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43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90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375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화면설계서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B9EFC-4242-DE4F-0034-7810B22D2FF8}"/>
              </a:ext>
            </a:extLst>
          </p:cNvPr>
          <p:cNvSpPr txBox="1"/>
          <p:nvPr/>
        </p:nvSpPr>
        <p:spPr>
          <a:xfrm>
            <a:off x="39078" y="9787"/>
            <a:ext cx="2723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03.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화면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설계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D9F49-655C-0887-D891-4A81670E6CE5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29E55A-A5BF-CAAE-AB15-F2CFE9F8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18" y="1232188"/>
            <a:ext cx="5447828" cy="386720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21F4D-F688-96A9-EEB1-95BF7715EFCB}"/>
              </a:ext>
            </a:extLst>
          </p:cNvPr>
          <p:cNvSpPr txBox="1"/>
          <p:nvPr/>
        </p:nvSpPr>
        <p:spPr>
          <a:xfrm>
            <a:off x="53591" y="900203"/>
            <a:ext cx="1799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▶ 화면설계서 일부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63132-FD0B-13AF-B880-E1922596A35F}"/>
              </a:ext>
            </a:extLst>
          </p:cNvPr>
          <p:cNvSpPr txBox="1"/>
          <p:nvPr/>
        </p:nvSpPr>
        <p:spPr>
          <a:xfrm>
            <a:off x="5675603" y="4657558"/>
            <a:ext cx="30229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화면설계서 링크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 : </a:t>
            </a:r>
            <a:r>
              <a:rPr lang="ko-KR" altLang="en-US" sz="900" dirty="0">
                <a:latin typeface="제주고딕" panose="02000300000000000000" pitchFamily="2" charset="-127"/>
                <a:ea typeface="제주고딕" panose="02000300000000000000" pitchFamily="2" charset="-127"/>
                <a:hlinkClick r:id="rId4"/>
              </a:rPr>
              <a:t>https://docs.google.com/presentation/d/1RkQQCSye1oWkuWRsqza9WH-Qe8TuNi02/edit#slide=id.p1</a:t>
            </a:r>
            <a:endParaRPr lang="ko-KR" altLang="en-US" sz="9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6D0DEA-0DD3-973A-5C19-764562A585C9}"/>
              </a:ext>
            </a:extLst>
          </p:cNvPr>
          <p:cNvGrpSpPr/>
          <p:nvPr/>
        </p:nvGrpSpPr>
        <p:grpSpPr>
          <a:xfrm>
            <a:off x="5777202" y="2843500"/>
            <a:ext cx="3279718" cy="644584"/>
            <a:chOff x="5762683" y="2108476"/>
            <a:chExt cx="3279718" cy="6445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70E20D-FF9A-8CCB-FA52-D4F8A536E081}"/>
                </a:ext>
              </a:extLst>
            </p:cNvPr>
            <p:cNvSpPr txBox="1"/>
            <p:nvPr/>
          </p:nvSpPr>
          <p:spPr>
            <a:xfrm>
              <a:off x="5762683" y="2108476"/>
              <a:ext cx="2873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-</a:t>
              </a:r>
              <a:r>
                <a:rPr lang="ko-KR" altLang="en-US" sz="14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 원활한 개발을 위해 팀원 전원 상의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9BB16C-0537-0BF1-69CD-2282EFD41D8F}"/>
                </a:ext>
              </a:extLst>
            </p:cNvPr>
            <p:cNvSpPr txBox="1"/>
            <p:nvPr/>
          </p:nvSpPr>
          <p:spPr>
            <a:xfrm>
              <a:off x="5762683" y="2445283"/>
              <a:ext cx="32797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-</a:t>
              </a:r>
              <a:r>
                <a:rPr lang="ko-KR" altLang="en-US" sz="14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 상의한 내용을 토대로 화면설계서 작성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623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4817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3. ERD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907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03.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화면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설계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E06846-B4A0-5EE9-4BF4-787D58855709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F1607E-FA40-C61F-F37E-2731D14D1AB0}"/>
              </a:ext>
            </a:extLst>
          </p:cNvPr>
          <p:cNvGrpSpPr/>
          <p:nvPr/>
        </p:nvGrpSpPr>
        <p:grpSpPr>
          <a:xfrm>
            <a:off x="406399" y="914717"/>
            <a:ext cx="8273144" cy="4323515"/>
            <a:chOff x="57585" y="1086037"/>
            <a:chExt cx="7646572" cy="389882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9B75FE2-0E37-B081-8B03-1026118F1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5" y="1086037"/>
              <a:ext cx="4521558" cy="3898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AEAF23E-0122-296F-FBF6-3B49F07E0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" r="28553"/>
            <a:stretch/>
          </p:blipFill>
          <p:spPr bwMode="auto">
            <a:xfrm>
              <a:off x="4572003" y="1086037"/>
              <a:ext cx="3132154" cy="3898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8097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2810881" y="2657603"/>
            <a:ext cx="3493666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04. 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웹 주요 기능 및 기술</a:t>
            </a:r>
          </a:p>
        </p:txBody>
      </p:sp>
    </p:spTree>
    <p:extLst>
      <p:ext uri="{BB962C8B-B14F-4D97-AF65-F5344CB8AC3E}">
        <p14:creationId xmlns:p14="http://schemas.microsoft.com/office/powerpoint/2010/main" val="3432259484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3">
              <a:solidFill>
                <a:srgbClr val="bd073e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3"/>
              <a:t>^</a:t>
            </a:r>
            <a:endParaRPr lang="ko-KR" altLang="en-US" sz="1053"/>
          </a:p>
        </p:txBody>
      </p:sp>
      <p:sp>
        <p:nvSpPr>
          <p:cNvPr id="2" name="TextBox 1"/>
          <p:cNvSpPr txBox="1"/>
          <p:nvPr/>
        </p:nvSpPr>
        <p:spPr>
          <a:xfrm>
            <a:off x="270083" y="844350"/>
            <a:ext cx="4637196" cy="3348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12920"/>
                </a:solidFill>
                <a:latin typeface="티웨이_날다"/>
                <a:ea typeface="티웨이_날다"/>
              </a:rPr>
              <a:t>(1) </a:t>
            </a:r>
            <a:r>
              <a:rPr lang="ko-KR" altLang="en-US" sz="1600">
                <a:solidFill>
                  <a:srgbClr val="012920"/>
                </a:solidFill>
                <a:latin typeface="티웨이_날다"/>
                <a:ea typeface="티웨이_날다"/>
              </a:rPr>
              <a:t>메인페이지</a:t>
            </a:r>
            <a:endParaRPr lang="ko-KR" altLang="en-US" sz="16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Part 04. </a:t>
            </a: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웹 주요 기능 및 기술</a:t>
            </a:r>
            <a:endParaRPr xmlns:mc="http://schemas.openxmlformats.org/markup-compatibility/2006" xmlns:hp="http://schemas.haansoft.com/office/presentation/8.0" lang="ko-KR" altLang="en-US" sz="12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문화재돌봄체 Regular"/>
              <a:ea typeface="문화재돌봄체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12920"/>
                </a:solidFill>
                <a:latin typeface="티웨이_날다"/>
                <a:ea typeface="티웨이_날다"/>
              </a:rPr>
              <a:t>1. </a:t>
            </a:r>
            <a:r>
              <a:rPr lang="ko-KR" altLang="en-US" sz="1600">
                <a:solidFill>
                  <a:srgbClr val="012920"/>
                </a:solidFill>
                <a:latin typeface="티웨이_날다"/>
                <a:ea typeface="티웨이_날다"/>
              </a:rPr>
              <a:t>개발 과정 </a:t>
            </a:r>
            <a:endParaRPr lang="en-US" altLang="ko-KR" sz="16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77202" y="5357996"/>
            <a:ext cx="3417597" cy="3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105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#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한강 교량 혼잡도 분석과 실시간 교통정보 공유 커뮤니티 개발</a:t>
            </a: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문화재돌봄체 Regular"/>
              <a:ea typeface="문화재돌봄체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4701" y="2682939"/>
            <a:ext cx="3073400" cy="7290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다른 결과를 보고 싶을 때 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    </a:t>
            </a: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ajax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를 사용하여 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    화면전환없이 출력    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4701" y="4410865"/>
            <a:ext cx="3073400" cy="5116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각각의 게시판의 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    상위 </a:t>
            </a: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5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개의 글 노출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4701" y="1167085"/>
            <a:ext cx="2265299" cy="5169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카카오 맵 </a:t>
            </a: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api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를 활용하여 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    분석한 결과를 시각화 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900" y="1140173"/>
            <a:ext cx="4952781" cy="321484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0995" y="4361885"/>
            <a:ext cx="4954219" cy="596113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3">
              <a:solidFill>
                <a:srgbClr val="bd073e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3"/>
              <a:t>^</a:t>
            </a:r>
            <a:endParaRPr lang="ko-KR" altLang="en-US" sz="1053"/>
          </a:p>
        </p:txBody>
      </p:sp>
      <p:sp>
        <p:nvSpPr>
          <p:cNvPr id="2" name="TextBox 1"/>
          <p:cNvSpPr txBox="1"/>
          <p:nvPr/>
        </p:nvSpPr>
        <p:spPr>
          <a:xfrm>
            <a:off x="270083" y="844350"/>
            <a:ext cx="4637196" cy="3348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12920"/>
                </a:solidFill>
                <a:latin typeface="티웨이_날다"/>
                <a:ea typeface="티웨이_날다"/>
              </a:rPr>
              <a:t>(2) </a:t>
            </a:r>
            <a:r>
              <a:rPr lang="ko-KR" altLang="en-US" sz="1600">
                <a:solidFill>
                  <a:srgbClr val="012920"/>
                </a:solidFill>
                <a:latin typeface="티웨이_날다"/>
                <a:ea typeface="티웨이_날다"/>
              </a:rPr>
              <a:t>게시판 페이지</a:t>
            </a:r>
            <a:endParaRPr lang="ko-KR" altLang="en-US" sz="16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Part 04. </a:t>
            </a: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웹 주요 기능 및 기술</a:t>
            </a:r>
            <a:endParaRPr xmlns:mc="http://schemas.openxmlformats.org/markup-compatibility/2006" xmlns:hp="http://schemas.haansoft.com/office/presentation/8.0" lang="ko-KR" altLang="en-US" sz="12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문화재돌봄체 Regular"/>
              <a:ea typeface="문화재돌봄체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12920"/>
                </a:solidFill>
                <a:latin typeface="티웨이_날다"/>
                <a:ea typeface="티웨이_날다"/>
              </a:rPr>
              <a:t>1. </a:t>
            </a:r>
            <a:r>
              <a:rPr lang="ko-KR" altLang="en-US" sz="1600">
                <a:solidFill>
                  <a:srgbClr val="012920"/>
                </a:solidFill>
                <a:latin typeface="티웨이_날다"/>
                <a:ea typeface="티웨이_날다"/>
              </a:rPr>
              <a:t>개발 과정 </a:t>
            </a:r>
            <a:endParaRPr lang="en-US" altLang="ko-KR" sz="16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77202" y="5357996"/>
            <a:ext cx="3417597" cy="3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105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#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한강 교량 혼잡도 분석과 실시간 교통정보 공유 커뮤니티 개발</a:t>
            </a: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문화재돌봄체 Regular"/>
              <a:ea typeface="문화재돌봄체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4701" y="2474880"/>
            <a:ext cx="3073400" cy="3009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검색 기능 구현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4701" y="4144165"/>
            <a:ext cx="3073400" cy="2925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게시글 </a:t>
            </a: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10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개마다 페이징</a:t>
            </a: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 </a:t>
            </a:r>
            <a:endParaRPr lang="en-US" altLang="ko-KR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4701" y="1643335"/>
            <a:ext cx="2265299" cy="2978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글 작성 시간 순으로 출력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91" name="TextBox 5"/>
          <p:cNvSpPr txBox="1"/>
          <p:nvPr/>
        </p:nvSpPr>
        <p:spPr>
          <a:xfrm>
            <a:off x="5353938" y="3309522"/>
            <a:ext cx="3073401" cy="3009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비 로그인시 글쓰기 불가능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799" y="1658760"/>
            <a:ext cx="4954219" cy="276664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3179085" y="2657603"/>
            <a:ext cx="2757258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Part 01. </a:t>
            </a:r>
            <a:r>
              <a:rPr lang="ko-KR" altLang="en-US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개요</a:t>
            </a:r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endParaRPr lang="ko-KR" altLang="en-US" sz="2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78903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53">
              <a:solidFill>
                <a:srgbClr val="bd073e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3"/>
              <a:t>^</a:t>
            </a:r>
            <a:endParaRPr lang="ko-KR" altLang="en-US" sz="1053"/>
          </a:p>
        </p:txBody>
      </p:sp>
      <p:sp>
        <p:nvSpPr>
          <p:cNvPr id="2" name="TextBox 1"/>
          <p:cNvSpPr txBox="1"/>
          <p:nvPr/>
        </p:nvSpPr>
        <p:spPr>
          <a:xfrm>
            <a:off x="270083" y="844350"/>
            <a:ext cx="4637196" cy="3348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12920"/>
                </a:solidFill>
                <a:latin typeface="티웨이_날다"/>
                <a:ea typeface="티웨이_날다"/>
              </a:rPr>
              <a:t>(2) </a:t>
            </a:r>
            <a:r>
              <a:rPr lang="ko-KR" altLang="en-US" sz="1600">
                <a:solidFill>
                  <a:srgbClr val="012920"/>
                </a:solidFill>
                <a:latin typeface="티웨이_날다"/>
                <a:ea typeface="티웨이_날다"/>
              </a:rPr>
              <a:t>게시판 페이지</a:t>
            </a:r>
            <a:endParaRPr lang="ko-KR" altLang="en-US" sz="16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Part 04. </a:t>
            </a:r>
            <a:r>
              <a:rPr xmlns:mc="http://schemas.openxmlformats.org/markup-compatibility/2006" xmlns:hp="http://schemas.haansoft.com/office/presentation/8.0" lang="ko-KR" altLang="en-US" sz="160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웹 주요 기능 및 기술</a:t>
            </a:r>
            <a:endParaRPr xmlns:mc="http://schemas.openxmlformats.org/markup-compatibility/2006" xmlns:hp="http://schemas.haansoft.com/office/presentation/8.0" lang="ko-KR" altLang="en-US" sz="1200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문화재돌봄체 Regular"/>
              <a:ea typeface="문화재돌봄체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rgbClr val="012920"/>
                </a:solidFill>
                <a:latin typeface="티웨이_날다"/>
                <a:ea typeface="티웨이_날다"/>
              </a:rPr>
              <a:t>1. </a:t>
            </a:r>
            <a:r>
              <a:rPr lang="ko-KR" altLang="en-US" sz="1600">
                <a:solidFill>
                  <a:srgbClr val="012920"/>
                </a:solidFill>
                <a:latin typeface="티웨이_날다"/>
                <a:ea typeface="티웨이_날다"/>
              </a:rPr>
              <a:t>개발 과정 </a:t>
            </a:r>
            <a:endParaRPr lang="en-US" altLang="ko-KR" sz="16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77202" y="5357996"/>
            <a:ext cx="3417597" cy="3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105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# </a:t>
            </a:r>
            <a:r>
              <a:rPr xmlns:mc="http://schemas.openxmlformats.org/markup-compatibility/2006" xmlns:hp="http://schemas.haansoft.com/office/presentation/8.0" lang="ko-KR" altLang="en-US" sz="1050" b="1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문화재돌봄체 Regular"/>
                <a:ea typeface="문화재돌봄체 Regular"/>
              </a:rPr>
              <a:t>한강 교량 혼잡도 분석과 실시간 교통정보 공유 커뮤니티 개발</a:t>
            </a:r>
            <a:endParaRPr xmlns:mc="http://schemas.openxmlformats.org/markup-compatibility/2006" xmlns:hp="http://schemas.haansoft.com/office/presentation/8.0" lang="en-US" altLang="ko-KR" sz="1050" b="1" mc:Ignorable="hp" hp:hslEmbossed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문화재돌봄체 Regular"/>
              <a:ea typeface="문화재돌봄체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4701" y="2274855"/>
            <a:ext cx="3073400" cy="5200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작성자와 관리자만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    수정</a:t>
            </a: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,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 삭제 가능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4701" y="4115590"/>
            <a:ext cx="3073400" cy="5116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댓글 작성자만 해당 댓글의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    수정</a:t>
            </a: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,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 삭제 가능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4701" y="1576660"/>
            <a:ext cx="2265299" cy="2978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비 로그인 시 접속 불가능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sp>
        <p:nvSpPr>
          <p:cNvPr id="91" name="TextBox 5"/>
          <p:cNvSpPr txBox="1"/>
          <p:nvPr/>
        </p:nvSpPr>
        <p:spPr>
          <a:xfrm>
            <a:off x="5353938" y="3195222"/>
            <a:ext cx="3073401" cy="5200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▶ 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댓글은 </a:t>
            </a:r>
            <a:r>
              <a:rPr lang="en-US" altLang="ko-KR" sz="1400">
                <a:solidFill>
                  <a:srgbClr val="012920"/>
                </a:solidFill>
                <a:latin typeface="티웨이_날다"/>
                <a:ea typeface="티웨이_날다"/>
              </a:rPr>
              <a:t>ajax</a:t>
            </a: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를 사용하여 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  <a:p>
            <a:pPr lvl="0">
              <a:defRPr/>
            </a:pPr>
            <a:r>
              <a:rPr lang="ko-KR" altLang="en-US" sz="1400">
                <a:solidFill>
                  <a:srgbClr val="012920"/>
                </a:solidFill>
                <a:latin typeface="티웨이_날다"/>
                <a:ea typeface="티웨이_날다"/>
              </a:rPr>
              <a:t>    화면전환없이 출력    </a:t>
            </a:r>
            <a:endParaRPr lang="ko-KR" altLang="en-US" sz="1400">
              <a:solidFill>
                <a:srgbClr val="012920"/>
              </a:solidFill>
              <a:latin typeface="티웨이_날다"/>
              <a:ea typeface="티웨이_날다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180" y="1623918"/>
            <a:ext cx="4954219" cy="297985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https://youtu.be/lVMru9opVo8</a:t>
            </a:r>
            <a:endParaRPr lang="ko-KR" altLang="en-US" sz="105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257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04.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웹 주요 기능 및 기술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76767"/>
            <a:ext cx="20183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시연 영상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AF3C8-BF4B-0009-C1EB-B5FD25D8AB16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CDE78-2862-9B4D-3FF5-6722BA7797BD}"/>
              </a:ext>
            </a:extLst>
          </p:cNvPr>
          <p:cNvSpPr txBox="1"/>
          <p:nvPr/>
        </p:nvSpPr>
        <p:spPr>
          <a:xfrm>
            <a:off x="2176462" y="4940364"/>
            <a:ext cx="26695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시연 영상 링크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</a:rPr>
              <a:t> : </a:t>
            </a:r>
            <a:r>
              <a:rPr lang="en-US" altLang="ko-KR" sz="900" dirty="0">
                <a:latin typeface="제주고딕" panose="02000300000000000000" pitchFamily="2" charset="-127"/>
                <a:ea typeface="제주고딕" panose="02000300000000000000" pitchFamily="2" charset="-127"/>
                <a:hlinkClick r:id="rId5"/>
              </a:rPr>
              <a:t>https://youtu.be/lVMru9opVo8</a:t>
            </a:r>
            <a:endParaRPr lang="en-US" altLang="ko-KR" sz="9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0" name="교통 시연영상">
            <a:hlinkClick r:id="" action="ppaction://media"/>
            <a:extLst>
              <a:ext uri="{FF2B5EF4-FFF2-40B4-BE49-F238E27FC236}">
                <a16:creationId xmlns:a16="http://schemas.microsoft.com/office/drawing/2014/main" id="{5201999B-03ED-6D20-9228-898C973F5B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6462" y="941070"/>
            <a:ext cx="4791076" cy="38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2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3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2873654" y="2657603"/>
            <a:ext cx="3368120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Part 05. </a:t>
            </a:r>
            <a:r>
              <a:rPr lang="ko-KR" altLang="en-US" sz="2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한계점 및 개선사항</a:t>
            </a:r>
          </a:p>
        </p:txBody>
      </p:sp>
    </p:spTree>
    <p:extLst>
      <p:ext uri="{BB962C8B-B14F-4D97-AF65-F5344CB8AC3E}">
        <p14:creationId xmlns:p14="http://schemas.microsoft.com/office/powerpoint/2010/main" val="353290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시행착오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문제점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81E68-556B-4F49-D127-3B7140513490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8E95ECF7-4237-15BC-CCA5-B13720C73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446264"/>
              </p:ext>
            </p:extLst>
          </p:nvPr>
        </p:nvGraphicFramePr>
        <p:xfrm>
          <a:off x="701491" y="1428267"/>
          <a:ext cx="7706856" cy="34623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70440">
                  <a:extLst>
                    <a:ext uri="{9D8B030D-6E8A-4147-A177-3AD203B41FA5}">
                      <a16:colId xmlns:a16="http://schemas.microsoft.com/office/drawing/2014/main" val="3973463690"/>
                    </a:ext>
                  </a:extLst>
                </a:gridCol>
                <a:gridCol w="6436416">
                  <a:extLst>
                    <a:ext uri="{9D8B030D-6E8A-4147-A177-3AD203B41FA5}">
                      <a16:colId xmlns:a16="http://schemas.microsoft.com/office/drawing/2014/main" val="3471093206"/>
                    </a:ext>
                  </a:extLst>
                </a:gridCol>
              </a:tblGrid>
              <a:tr h="404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시행착오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95852"/>
                  </a:ext>
                </a:extLst>
              </a:tr>
              <a:tr h="389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주제 선정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주제 선정이 많이 지체됨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07175"/>
                  </a:ext>
                </a:extLst>
              </a:tr>
              <a:tr h="349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업무 분담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업무를 분담하여 진행했으나 진행도 차이로 더디게 완성됨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3087"/>
                  </a:ext>
                </a:extLst>
              </a:tr>
              <a:tr h="451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입력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에 데이터 입력 시 충돌 발생</a:t>
                      </a:r>
                      <a:endParaRPr lang="en-US" altLang="ko-KR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ex) DB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에 따로 입력 시에는 </a:t>
                      </a:r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HH:mm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가능하지만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Mapper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조회할 때 에러 발생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49750"/>
                  </a:ext>
                </a:extLst>
              </a:tr>
              <a:tr h="337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와 </a:t>
                      </a:r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ERD</a:t>
                      </a:r>
                      <a:endPara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와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ERD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에서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comment(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댓글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테이블에 쓸 수 없는 컬럼이 있어 에러 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500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코드 병합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쓰는 컬럼 명이 달라 코드를 병합할 때 많은 수정 사항들이 생김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62684"/>
                  </a:ext>
                </a:extLst>
              </a:tr>
              <a:tr h="447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지도 표시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교량의 남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북단 좌표 하나로는 선이 겹치는 문제로 교량 왕복 표시가 불가능함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435788"/>
                  </a:ext>
                </a:extLst>
              </a:tr>
              <a:tr h="619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공유 과정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Github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를 이용한 데이터 공유 과정에서 충돌 발생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439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455826-6096-FB72-25BE-6027DC9A6110}"/>
              </a:ext>
            </a:extLst>
          </p:cNvPr>
          <p:cNvSpPr txBox="1"/>
          <p:nvPr/>
        </p:nvSpPr>
        <p:spPr>
          <a:xfrm>
            <a:off x="270981" y="861386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파트</a:t>
            </a:r>
          </a:p>
        </p:txBody>
      </p:sp>
    </p:spTree>
    <p:extLst>
      <p:ext uri="{BB962C8B-B14F-4D97-AF65-F5344CB8AC3E}">
        <p14:creationId xmlns:p14="http://schemas.microsoft.com/office/powerpoint/2010/main" val="293409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시행착오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해결책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194E7-6E85-EAF2-050D-F68ACC0FDD5F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68FAC3EC-8EF9-A2BC-7D4F-576D969D9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86669"/>
              </p:ext>
            </p:extLst>
          </p:nvPr>
        </p:nvGraphicFramePr>
        <p:xfrm>
          <a:off x="718572" y="1410406"/>
          <a:ext cx="7706856" cy="35664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70440">
                  <a:extLst>
                    <a:ext uri="{9D8B030D-6E8A-4147-A177-3AD203B41FA5}">
                      <a16:colId xmlns:a16="http://schemas.microsoft.com/office/drawing/2014/main" val="3973463690"/>
                    </a:ext>
                  </a:extLst>
                </a:gridCol>
                <a:gridCol w="6436416">
                  <a:extLst>
                    <a:ext uri="{9D8B030D-6E8A-4147-A177-3AD203B41FA5}">
                      <a16:colId xmlns:a16="http://schemas.microsoft.com/office/drawing/2014/main" val="3471093206"/>
                    </a:ext>
                  </a:extLst>
                </a:gridCol>
              </a:tblGrid>
              <a:tr h="39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해결방안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95852"/>
                  </a:ext>
                </a:extLst>
              </a:tr>
              <a:tr h="389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주제 선정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다양한 사람들의 의견 수렴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407175"/>
                  </a:ext>
                </a:extLst>
              </a:tr>
              <a:tr h="349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업무 분담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-</a:t>
                      </a:r>
                      <a:endParaRPr lang="ko-KR" altLang="en-US" sz="20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3087"/>
                  </a:ext>
                </a:extLst>
              </a:tr>
              <a:tr h="4514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입력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HH:mm:ss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조회하도록 해서 해결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49750"/>
                  </a:ext>
                </a:extLst>
              </a:tr>
              <a:tr h="337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DB</a:t>
                      </a:r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와 </a:t>
                      </a:r>
                      <a:r>
                        <a:rPr lang="en-US" altLang="ko-KR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ERD</a:t>
                      </a:r>
                      <a:endParaRPr lang="ko-KR" altLang="en-US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order → </a:t>
                      </a:r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corder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class → depth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변경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depth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→ </a:t>
                      </a:r>
                      <a:r>
                        <a:rPr lang="en-US" altLang="ko-KR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cdepth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한 번 더 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500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코드 병합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ERD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를 함께 작성함으로써 컬럼 명을 통일하도록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62684"/>
                  </a:ext>
                </a:extLst>
              </a:tr>
              <a:tr h="447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지도 표시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남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북단 좌표를 선으로 잇고 기울기를 구한 후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같은 기울기의 선을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y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축으로 각각 위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아래로 이동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435788"/>
                  </a:ext>
                </a:extLst>
              </a:tr>
              <a:tr h="619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공유 과정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매 시간마다 무슨 일을 진행 중이고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앞으로 무엇을 할 것인지 공유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439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7EF0755-66FC-842D-2BB9-337897C819B0}"/>
              </a:ext>
            </a:extLst>
          </p:cNvPr>
          <p:cNvSpPr txBox="1"/>
          <p:nvPr/>
        </p:nvSpPr>
        <p:spPr>
          <a:xfrm>
            <a:off x="270981" y="861386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개발 파트</a:t>
            </a:r>
          </a:p>
        </p:txBody>
      </p:sp>
    </p:spTree>
    <p:extLst>
      <p:ext uri="{BB962C8B-B14F-4D97-AF65-F5344CB8AC3E}">
        <p14:creationId xmlns:p14="http://schemas.microsoft.com/office/powerpoint/2010/main" val="1086026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시행착오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문제점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81E68-556B-4F49-D127-3B7140513490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3ABD568-01FE-10CF-5959-1F55B30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124601"/>
              </p:ext>
            </p:extLst>
          </p:nvPr>
        </p:nvGraphicFramePr>
        <p:xfrm>
          <a:off x="711430" y="1424994"/>
          <a:ext cx="7706856" cy="348689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70440">
                  <a:extLst>
                    <a:ext uri="{9D8B030D-6E8A-4147-A177-3AD203B41FA5}">
                      <a16:colId xmlns:a16="http://schemas.microsoft.com/office/drawing/2014/main" val="3973463690"/>
                    </a:ext>
                  </a:extLst>
                </a:gridCol>
                <a:gridCol w="6436416">
                  <a:extLst>
                    <a:ext uri="{9D8B030D-6E8A-4147-A177-3AD203B41FA5}">
                      <a16:colId xmlns:a16="http://schemas.microsoft.com/office/drawing/2014/main" val="3471093206"/>
                    </a:ext>
                  </a:extLst>
                </a:gridCol>
              </a:tblGrid>
              <a:tr h="317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시행착오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995852"/>
                  </a:ext>
                </a:extLst>
              </a:tr>
              <a:tr h="466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실시간 데이터 수집 불가 및 출처가 다른 데이터의 세부 사항이 서로 다름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ex)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지역구명 표시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교통량 데이터는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‘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구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’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표시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날씨 데이터는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‘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서울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’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표시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3087"/>
                  </a:ext>
                </a:extLst>
              </a:tr>
              <a:tr h="374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서비스 종류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초기에 기획했던 교통사고 위험도 예측 서비스의 진행도가 느림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49750"/>
                  </a:ext>
                </a:extLst>
              </a:tr>
              <a:tr h="369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시간 컬럼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각 시간이 별개의 컬럼으로 되어 있어 컬럼이 너무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많아짐</a:t>
                      </a:r>
                      <a:endParaRPr lang="ko-KR" altLang="en-US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6500"/>
                  </a:ext>
                </a:extLst>
              </a:tr>
              <a:tr h="521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결과값 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도출 방식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초기 기획은 별도의 식을 세우는 것이었으나 데이터 종류가 적고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난이도가 너무 높아서 다른 방식을 찾고자 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62684"/>
                  </a:ext>
                </a:extLst>
              </a:tr>
              <a:tr h="658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편집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머신러닝을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하기 위한 데이터 편집 과정에서 여러 수정 사항이 발생</a:t>
                      </a:r>
                      <a:endParaRPr lang="en-US" altLang="ko-KR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ex)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훈련 데이터 세트에 실제 결과값 컬럼 생성하기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    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테스트 데이터 세트에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실제값과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예측값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 컬럼 만들기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435788"/>
                  </a:ext>
                </a:extLst>
              </a:tr>
              <a:tr h="521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머신러닝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모델 성능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머신러닝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훈련의 결과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성능값이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아주 높아 모델링이 잘 됐는지 검증 필요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439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455826-6096-FB72-25BE-6027DC9A6110}"/>
              </a:ext>
            </a:extLst>
          </p:cNvPr>
          <p:cNvSpPr txBox="1"/>
          <p:nvPr/>
        </p:nvSpPr>
        <p:spPr>
          <a:xfrm>
            <a:off x="270981" y="861386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파트</a:t>
            </a:r>
          </a:p>
        </p:txBody>
      </p:sp>
    </p:spTree>
    <p:extLst>
      <p:ext uri="{BB962C8B-B14F-4D97-AF65-F5344CB8AC3E}">
        <p14:creationId xmlns:p14="http://schemas.microsoft.com/office/powerpoint/2010/main" val="607901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시행착오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해결책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194E7-6E85-EAF2-050D-F68ACC0FDD5F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53D40D-ECD5-DB30-557C-F790E8439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2474"/>
              </p:ext>
            </p:extLst>
          </p:nvPr>
        </p:nvGraphicFramePr>
        <p:xfrm>
          <a:off x="711430" y="1442897"/>
          <a:ext cx="7706856" cy="341071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270440">
                  <a:extLst>
                    <a:ext uri="{9D8B030D-6E8A-4147-A177-3AD203B41FA5}">
                      <a16:colId xmlns:a16="http://schemas.microsoft.com/office/drawing/2014/main" val="358508395"/>
                    </a:ext>
                  </a:extLst>
                </a:gridCol>
                <a:gridCol w="6436416">
                  <a:extLst>
                    <a:ext uri="{9D8B030D-6E8A-4147-A177-3AD203B41FA5}">
                      <a16:colId xmlns:a16="http://schemas.microsoft.com/office/drawing/2014/main" val="1280580766"/>
                    </a:ext>
                  </a:extLst>
                </a:gridCol>
              </a:tblGrid>
              <a:tr h="391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해결방안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14459"/>
                  </a:ext>
                </a:extLst>
              </a:tr>
              <a:tr h="3491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수집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과거의 데이터만 활용 및 수집 경로가 같아 세부 사항이 동일한 </a:t>
                      </a:r>
                      <a:b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</a:b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교통량과 속도 데이터만 활용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57052"/>
                  </a:ext>
                </a:extLst>
              </a:tr>
              <a:tr h="451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서비스 종류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난이도가 너무 높고 관련 데이터가 부족해서 위험도 예측 서비스를 철회하고</a:t>
                      </a:r>
                      <a:endParaRPr lang="en-US" altLang="ko-KR" sz="14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혼잡도 분석에만 집중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000724"/>
                  </a:ext>
                </a:extLst>
              </a:tr>
              <a:tr h="33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시간 컬럼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시간 컬럼을 하나 만들어서 그 안의 값을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0~23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시로 채우고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나머지 시간 컬럼 드랍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590938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결과값 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도출 방식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시각화를 통해 분류 기준을 설정하고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그 기준에 따라 도출되는 결과값을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495235"/>
                  </a:ext>
                </a:extLst>
              </a:tr>
              <a:tr h="447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데이터 편집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수정 사항이 생길 때마다 바로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217044"/>
                  </a:ext>
                </a:extLst>
              </a:tr>
              <a:tr h="619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머신러닝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모델 성능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해결 진행 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4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7EF0755-66FC-842D-2BB9-337897C819B0}"/>
              </a:ext>
            </a:extLst>
          </p:cNvPr>
          <p:cNvSpPr txBox="1"/>
          <p:nvPr/>
        </p:nvSpPr>
        <p:spPr>
          <a:xfrm>
            <a:off x="270981" y="861386"/>
            <a:ext cx="178731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파트</a:t>
            </a:r>
          </a:p>
        </p:txBody>
      </p:sp>
    </p:spTree>
    <p:extLst>
      <p:ext uri="{BB962C8B-B14F-4D97-AF65-F5344CB8AC3E}">
        <p14:creationId xmlns:p14="http://schemas.microsoft.com/office/powerpoint/2010/main" val="2723236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00045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2</a:t>
            </a:r>
            <a:r>
              <a:rPr lang="en-US" altLang="ko-KR" sz="160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3F90D-EE9B-9796-C0A7-715F20A912B6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E4061-779B-F9EA-9DBD-63D07EA3CB0D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9627DB6F-064B-A920-1C48-D2BBD660EC4C}"/>
              </a:ext>
            </a:extLst>
          </p:cNvPr>
          <p:cNvSpPr/>
          <p:nvPr/>
        </p:nvSpPr>
        <p:spPr>
          <a:xfrm rot="16200000">
            <a:off x="3340260" y="-495303"/>
            <a:ext cx="2477764" cy="6705606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A36446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F59981-1E43-8A8D-AAEB-A0850024465C}"/>
              </a:ext>
            </a:extLst>
          </p:cNvPr>
          <p:cNvCxnSpPr>
            <a:cxnSpLocks/>
          </p:cNvCxnSpPr>
          <p:nvPr/>
        </p:nvCxnSpPr>
        <p:spPr>
          <a:xfrm>
            <a:off x="1393371" y="2857500"/>
            <a:ext cx="6339257" cy="0"/>
          </a:xfrm>
          <a:prstGeom prst="line">
            <a:avLst/>
          </a:prstGeom>
          <a:ln w="19050">
            <a:solidFill>
              <a:srgbClr val="B4856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BC3762-F3A5-3E8C-4DFD-6EE548BE0933}"/>
              </a:ext>
            </a:extLst>
          </p:cNvPr>
          <p:cNvSpPr txBox="1"/>
          <p:nvPr/>
        </p:nvSpPr>
        <p:spPr>
          <a:xfrm>
            <a:off x="1770628" y="2131763"/>
            <a:ext cx="5617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데이터 종류가 적어 정교한 분류 기준을 세우지 못했다</a:t>
            </a:r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endParaRPr lang="ko-KR" altLang="en-US" sz="1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1C5F8-17E9-386F-E186-14A2F9CE622D}"/>
              </a:ext>
            </a:extLst>
          </p:cNvPr>
          <p:cNvSpPr txBox="1"/>
          <p:nvPr/>
        </p:nvSpPr>
        <p:spPr>
          <a:xfrm>
            <a:off x="1770628" y="3137069"/>
            <a:ext cx="596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2. </a:t>
            </a:r>
            <a:r>
              <a:rPr lang="ko-KR" altLang="en-US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실시간 데이터를 수집하지 못해 </a:t>
            </a:r>
            <a:b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과거 데이터만으로 모델링을 했다</a:t>
            </a:r>
            <a:r>
              <a:rPr lang="en-US" altLang="ko-KR" sz="1800" dirty="0">
                <a:latin typeface="제주고딕" panose="02000300000000000000" pitchFamily="2" charset="-127"/>
                <a:ea typeface="제주고딕" panose="02000300000000000000" pitchFamily="2" charset="-127"/>
              </a:rPr>
              <a:t>.</a:t>
            </a:r>
            <a:endParaRPr lang="ko-KR" altLang="en-US" sz="18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703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3.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향후 비전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FBB94-78B0-8F0F-87D4-EA8A9F72EB41}"/>
              </a:ext>
            </a:extLst>
          </p:cNvPr>
          <p:cNvSpPr txBox="1"/>
          <p:nvPr/>
        </p:nvSpPr>
        <p:spPr>
          <a:xfrm>
            <a:off x="39077" y="9787"/>
            <a:ext cx="236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05.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한계점 및 개선사항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BDB15-9C96-4980-EF2B-7214DEA410E1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1C83EC-2913-7FB5-8036-45030240A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91213"/>
              </p:ext>
            </p:extLst>
          </p:nvPr>
        </p:nvGraphicFramePr>
        <p:xfrm>
          <a:off x="1154001" y="1410406"/>
          <a:ext cx="6821714" cy="305228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596571">
                  <a:extLst>
                    <a:ext uri="{9D8B030D-6E8A-4147-A177-3AD203B41FA5}">
                      <a16:colId xmlns:a16="http://schemas.microsoft.com/office/drawing/2014/main" val="358508395"/>
                    </a:ext>
                  </a:extLst>
                </a:gridCol>
                <a:gridCol w="5225143">
                  <a:extLst>
                    <a:ext uri="{9D8B030D-6E8A-4147-A177-3AD203B41FA5}">
                      <a16:colId xmlns:a16="http://schemas.microsoft.com/office/drawing/2014/main" val="1280580766"/>
                    </a:ext>
                  </a:extLst>
                </a:gridCol>
              </a:tblGrid>
              <a:tr h="450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분류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향후 비전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8B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814459"/>
                  </a:ext>
                </a:extLst>
              </a:tr>
              <a:tr h="597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우선순위 밀린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개발 과정 완료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우선순위가 </a:t>
                      </a:r>
                      <a:r>
                        <a:rPr lang="ko-KR" altLang="en-US" sz="1400" dirty="0" err="1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후순위여서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개발이 미처 다 되지 않은 개발 과정 완료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9597"/>
                  </a:ext>
                </a:extLst>
              </a:tr>
              <a:tr h="667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실시간 데이터 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확보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실시간 데이터를 확보하여 현재의 데이터로 모델링 및 예측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57052"/>
                  </a:ext>
                </a:extLst>
              </a:tr>
              <a:tr h="667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차선 변경 </a:t>
                      </a:r>
                      <a:endParaRPr lang="en-US" altLang="ko-KR" sz="1600" dirty="0">
                        <a:latin typeface="제주고딕" panose="02000300000000000000" pitchFamily="2" charset="-127"/>
                        <a:ea typeface="제주고딕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추천 서비스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CCTV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 데이터를 확보하여 교통상황 분석 후 차선 변경 추천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000724"/>
                  </a:ext>
                </a:extLst>
              </a:tr>
              <a:tr h="667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교량 개수 확장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현재 교통량 기준으로 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TOP3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만을 가지고 서비스를 만들었는데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이를 한강 교량 전체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(20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개</a:t>
                      </a:r>
                      <a:r>
                        <a:rPr lang="en-US" altLang="ko-KR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)</a:t>
                      </a:r>
                      <a:r>
                        <a:rPr lang="ko-KR" altLang="en-US" sz="1400" dirty="0"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로 확장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A8B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644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590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484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3696405" y="2657603"/>
            <a:ext cx="1722618" cy="399794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Part 06</a:t>
            </a:r>
            <a:r>
              <a:rPr lang="en-US" altLang="ko-KR" sz="200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18595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84C6C8-259D-E13C-D302-FC87EFF27837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22BDB4-126A-848C-A503-479910EB6856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BCB25-42F6-4ED8-B812-C63AC1A36C25}"/>
              </a:ext>
            </a:extLst>
          </p:cNvPr>
          <p:cNvSpPr txBox="1"/>
          <p:nvPr/>
        </p:nvSpPr>
        <p:spPr>
          <a:xfrm>
            <a:off x="3514019" y="872880"/>
            <a:ext cx="2101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대중교통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89EFB-8544-7B1A-6B89-243376551817}"/>
              </a:ext>
            </a:extLst>
          </p:cNvPr>
          <p:cNvSpPr txBox="1"/>
          <p:nvPr/>
        </p:nvSpPr>
        <p:spPr>
          <a:xfrm>
            <a:off x="1379622" y="4092879"/>
            <a:ext cx="10703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9249C-8D30-9820-7B23-6673FC16949D}"/>
              </a:ext>
            </a:extLst>
          </p:cNvPr>
          <p:cNvSpPr txBox="1"/>
          <p:nvPr/>
        </p:nvSpPr>
        <p:spPr>
          <a:xfrm>
            <a:off x="6345696" y="4092879"/>
            <a:ext cx="11658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지하철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E40FD3-52F4-F304-51A5-27760747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3" y="1721553"/>
            <a:ext cx="2429382" cy="242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2E710F-CE5B-58AC-7898-2A8A23B8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75" y="1985293"/>
            <a:ext cx="1901903" cy="190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52BDBA-3CF9-D453-5FC7-E27C7B53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378" y="2098301"/>
            <a:ext cx="1675886" cy="167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BAAE54-2CCF-B2CC-7B1A-5372CBBE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6" y="2527162"/>
            <a:ext cx="1623773" cy="16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1D8D2-AF16-0582-5322-0D1BDD1FBFD4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100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0" y="377370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 dirty="0"/>
              <a:t>^</a:t>
            </a:r>
            <a:endParaRPr lang="ko-KR" altLang="en-US" sz="105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982BF-C61F-1F2B-4BF2-33123E94BC9C}"/>
              </a:ext>
            </a:extLst>
          </p:cNvPr>
          <p:cNvSpPr txBox="1"/>
          <p:nvPr/>
        </p:nvSpPr>
        <p:spPr>
          <a:xfrm>
            <a:off x="39077" y="9787"/>
            <a:ext cx="1375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06.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부록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73983-F376-23C7-C232-0C814ACA8594}"/>
              </a:ext>
            </a:extLst>
          </p:cNvPr>
          <p:cNvSpPr txBox="1"/>
          <p:nvPr/>
        </p:nvSpPr>
        <p:spPr>
          <a:xfrm>
            <a:off x="39077" y="499760"/>
            <a:ext cx="2196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수집 경로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8B6D02-B13E-1900-E46E-1B084ED7BB59}"/>
              </a:ext>
            </a:extLst>
          </p:cNvPr>
          <p:cNvGrpSpPr/>
          <p:nvPr/>
        </p:nvGrpSpPr>
        <p:grpSpPr>
          <a:xfrm>
            <a:off x="699529" y="1115511"/>
            <a:ext cx="7646692" cy="3975700"/>
            <a:chOff x="626462" y="973467"/>
            <a:chExt cx="7646692" cy="39757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1FD1FB4-3AAF-1D5C-8A81-C3D571E019AB}"/>
                </a:ext>
              </a:extLst>
            </p:cNvPr>
            <p:cNvSpPr/>
            <p:nvPr/>
          </p:nvSpPr>
          <p:spPr>
            <a:xfrm>
              <a:off x="626462" y="973467"/>
              <a:ext cx="7646692" cy="3975700"/>
            </a:xfrm>
            <a:prstGeom prst="roundRect">
              <a:avLst>
                <a:gd name="adj" fmla="val 3655"/>
              </a:avLst>
            </a:prstGeom>
            <a:solidFill>
              <a:schemeClr val="bg1">
                <a:alpha val="66000"/>
              </a:schemeClr>
            </a:solidFill>
            <a:ln w="25400">
              <a:solidFill>
                <a:schemeClr val="tx1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4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D4FC66-7AB2-B925-94B1-AF8CB5C3CE4D}"/>
                </a:ext>
              </a:extLst>
            </p:cNvPr>
            <p:cNvGrpSpPr/>
            <p:nvPr/>
          </p:nvGrpSpPr>
          <p:grpSpPr>
            <a:xfrm>
              <a:off x="870846" y="1181101"/>
              <a:ext cx="3307892" cy="3560432"/>
              <a:chOff x="976406" y="5667376"/>
              <a:chExt cx="3595594" cy="3838723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08D1709-9AAC-4C91-43AA-366004E8A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406" y="5667376"/>
                <a:ext cx="3595594" cy="187436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4948FEF-E869-2F5C-6179-C055134D8E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406" y="7631735"/>
                <a:ext cx="3595594" cy="187436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11238CB-3817-2894-951B-094BDC973BED}"/>
              </a:ext>
            </a:extLst>
          </p:cNvPr>
          <p:cNvSpPr txBox="1"/>
          <p:nvPr/>
        </p:nvSpPr>
        <p:spPr>
          <a:xfrm>
            <a:off x="4631620" y="2764807"/>
            <a:ext cx="33080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서울시 교통정보 시스템 </a:t>
            </a:r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- TOPIS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F0E73-415F-7F8C-54C3-E23443FA75D3}"/>
              </a:ext>
            </a:extLst>
          </p:cNvPr>
          <p:cNvSpPr txBox="1"/>
          <p:nvPr/>
        </p:nvSpPr>
        <p:spPr>
          <a:xfrm>
            <a:off x="4631620" y="3123727"/>
            <a:ext cx="33080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hlinkClick r:id="rId5"/>
              </a:rPr>
              <a:t>https://topis.seoul.go.kr/</a:t>
            </a:r>
            <a:endParaRPr lang="ko-KR" altLang="en-US" sz="1600" dirty="0">
              <a:solidFill>
                <a:srgbClr val="012920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D7522-1A34-7EEA-D0CB-8E7406148C46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89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2886079" y="2454442"/>
            <a:ext cx="3343270" cy="806116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감사합니다</a:t>
            </a:r>
            <a:r>
              <a:rPr lang="en-US" altLang="ko-KR" sz="4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endParaRPr lang="ko-KR" altLang="en-US" sz="48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228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47466FE-B9B6-BA29-FAAA-85BDA87844A7}"/>
              </a:ext>
            </a:extLst>
          </p:cNvPr>
          <p:cNvSpPr/>
          <p:nvPr/>
        </p:nvSpPr>
        <p:spPr>
          <a:xfrm>
            <a:off x="3028951" y="1393716"/>
            <a:ext cx="3057527" cy="3055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1" y="-377371"/>
            <a:ext cx="9143999" cy="6469744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789818-0A29-D68F-546B-36CD780B7D88}"/>
              </a:ext>
            </a:extLst>
          </p:cNvPr>
          <p:cNvSpPr/>
          <p:nvPr/>
        </p:nvSpPr>
        <p:spPr>
          <a:xfrm>
            <a:off x="2000247" y="1322922"/>
            <a:ext cx="5429252" cy="3344856"/>
          </a:xfrm>
          <a:prstGeom prst="rect">
            <a:avLst/>
          </a:prstGeom>
          <a:solidFill>
            <a:srgbClr val="F5F1E5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1857376" y="1185072"/>
            <a:ext cx="5429252" cy="3344856"/>
          </a:xfrm>
          <a:prstGeom prst="rect">
            <a:avLst/>
          </a:prstGeom>
          <a:solidFill>
            <a:srgbClr val="F5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F31A605-6C72-9179-B973-7DD768BEDA74}"/>
              </a:ext>
            </a:extLst>
          </p:cNvPr>
          <p:cNvSpPr/>
          <p:nvPr/>
        </p:nvSpPr>
        <p:spPr>
          <a:xfrm>
            <a:off x="3568068" y="2454442"/>
            <a:ext cx="1979292" cy="806116"/>
          </a:xfrm>
          <a:prstGeom prst="roundRect">
            <a:avLst>
              <a:gd name="adj" fmla="val 26075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Q &amp; A </a:t>
            </a:r>
            <a:endParaRPr lang="ko-KR" altLang="en-US" sz="48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45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9684CEDC-824A-E3BE-2A19-70442D9E9E98}"/>
              </a:ext>
            </a:extLst>
          </p:cNvPr>
          <p:cNvSpPr/>
          <p:nvPr/>
        </p:nvSpPr>
        <p:spPr>
          <a:xfrm rot="16200000">
            <a:off x="2567442" y="-1365932"/>
            <a:ext cx="4027752" cy="8718970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0764A6-02E1-9A1E-F5BB-D25A8B8A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616896"/>
            <a:ext cx="6337474" cy="9020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609A20-9CB1-3109-4EFB-179C42EC2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953" y="2783748"/>
            <a:ext cx="5004604" cy="9020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9D45F9-3E74-5FC3-3C3D-236563C5E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43" y="2097678"/>
            <a:ext cx="5649191" cy="7774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98FAC7-8849-6601-4C1F-DB204EB081D7}"/>
              </a:ext>
            </a:extLst>
          </p:cNvPr>
          <p:cNvSpPr txBox="1"/>
          <p:nvPr/>
        </p:nvSpPr>
        <p:spPr>
          <a:xfrm>
            <a:off x="1853495" y="1225667"/>
            <a:ext cx="5297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96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교통혼잡</a:t>
            </a:r>
            <a:r>
              <a:rPr lang="ko-KR" altLang="en-US" sz="2400" dirty="0">
                <a:latin typeface="티웨이_항공" panose="02000300000000000000" pitchFamily="2" charset="-127"/>
                <a:ea typeface="티웨이_항공" panose="02000300000000000000" pitchFamily="2" charset="-127"/>
              </a:rPr>
              <a:t>은 서울특별시의 고질적인 이슈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F6278-AA88-E291-12BA-A8B70AB2705A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21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83350FDA-8AF0-F171-B047-8B23B156C413}"/>
              </a:ext>
            </a:extLst>
          </p:cNvPr>
          <p:cNvSpPr/>
          <p:nvPr/>
        </p:nvSpPr>
        <p:spPr>
          <a:xfrm rot="16200000">
            <a:off x="2578374" y="-137223"/>
            <a:ext cx="3987251" cy="6705606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225A42-4853-BB63-D158-8021075E3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5" y="1419439"/>
            <a:ext cx="5442626" cy="2839630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9C084-D4E3-FA47-0E19-A6CAFEB6B0E0}"/>
              </a:ext>
            </a:extLst>
          </p:cNvPr>
          <p:cNvSpPr txBox="1"/>
          <p:nvPr/>
        </p:nvSpPr>
        <p:spPr>
          <a:xfrm>
            <a:off x="308918" y="853531"/>
            <a:ext cx="1588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 혼잡 비용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F38DB-5247-21B5-C2C5-05498C639DC0}"/>
              </a:ext>
            </a:extLst>
          </p:cNvPr>
          <p:cNvSpPr txBox="1"/>
          <p:nvPr/>
        </p:nvSpPr>
        <p:spPr>
          <a:xfrm>
            <a:off x="1833664" y="4432428"/>
            <a:ext cx="2731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매년 지속적으로 증가하는 추세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3D3B9-0C01-22F6-6753-AC7D3484ED3E}"/>
              </a:ext>
            </a:extLst>
          </p:cNvPr>
          <p:cNvSpPr txBox="1"/>
          <p:nvPr/>
        </p:nvSpPr>
        <p:spPr>
          <a:xfrm>
            <a:off x="1833664" y="4763901"/>
            <a:ext cx="5075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- 2018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년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GDP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의 </a:t>
            </a:r>
            <a:r>
              <a:rPr lang="en-US" altLang="ko-KR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3.57%</a:t>
            </a:r>
            <a:r>
              <a:rPr lang="ko-KR" altLang="en-US" sz="1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에 이를 정도로 국가 경제활동에 큰 영향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C6DA6-804B-EFDB-2B2F-827A293B15FE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57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6C1AD-045C-6FAA-D2F1-3EE963A14A7B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2AB63D08-539C-4068-D6B4-9AE6A402D32D}"/>
              </a:ext>
            </a:extLst>
          </p:cNvPr>
          <p:cNvSpPr/>
          <p:nvPr/>
        </p:nvSpPr>
        <p:spPr>
          <a:xfrm rot="16200000">
            <a:off x="3617120" y="-2001723"/>
            <a:ext cx="1536507" cy="8152910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1CE822-C720-DAB0-7926-83CC4DBD1B0E}"/>
              </a:ext>
            </a:extLst>
          </p:cNvPr>
          <p:cNvGrpSpPr/>
          <p:nvPr/>
        </p:nvGrpSpPr>
        <p:grpSpPr>
          <a:xfrm>
            <a:off x="1228321" y="1528038"/>
            <a:ext cx="6257679" cy="1093388"/>
            <a:chOff x="851746" y="1575151"/>
            <a:chExt cx="6257679" cy="10933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4367D9-716F-1D19-06AC-B907D3650209}"/>
                </a:ext>
              </a:extLst>
            </p:cNvPr>
            <p:cNvSpPr txBox="1"/>
            <p:nvPr/>
          </p:nvSpPr>
          <p:spPr>
            <a:xfrm>
              <a:off x="851747" y="1987321"/>
              <a:ext cx="6257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- </a:t>
              </a:r>
              <a:r>
                <a:rPr lang="ko-KR" altLang="en-US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교통 혼잡으로 인하여 발생되는 </a:t>
              </a:r>
              <a:r>
                <a:rPr lang="ko-KR" altLang="en-US" sz="1600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시간가치 손실</a:t>
              </a:r>
              <a:r>
                <a:rPr lang="en-US" altLang="ko-KR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1600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차량운행비 증가</a:t>
              </a:r>
              <a:r>
                <a:rPr lang="ko-KR" altLang="en-US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와 같이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C9C084-D4E3-FA47-0E19-A6CAFEB6B0E0}"/>
                </a:ext>
              </a:extLst>
            </p:cNvPr>
            <p:cNvSpPr txBox="1"/>
            <p:nvPr/>
          </p:nvSpPr>
          <p:spPr>
            <a:xfrm>
              <a:off x="851746" y="1575151"/>
              <a:ext cx="2091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교통 혼잡 비용</a:t>
              </a:r>
              <a:r>
                <a:rPr lang="ko-KR" altLang="en-US" sz="1600" b="1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이란</a:t>
              </a:r>
              <a:r>
                <a:rPr lang="en-US" altLang="ko-KR" sz="1600" b="1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451D41-841E-84EC-219A-B7A6095F1223}"/>
                </a:ext>
              </a:extLst>
            </p:cNvPr>
            <p:cNvSpPr txBox="1"/>
            <p:nvPr/>
          </p:nvSpPr>
          <p:spPr>
            <a:xfrm>
              <a:off x="975327" y="2329985"/>
              <a:ext cx="329474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추가적</a:t>
              </a:r>
              <a:r>
                <a:rPr lang="ko-KR" altLang="en-US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으로 </a:t>
              </a:r>
              <a:r>
                <a:rPr lang="ko-KR" altLang="en-US" sz="1600" dirty="0">
                  <a:solidFill>
                    <a:srgbClr val="96000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발생</a:t>
              </a:r>
              <a:r>
                <a:rPr lang="ko-KR" altLang="en-US" sz="16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하는 사회적 비용</a:t>
              </a:r>
            </a:p>
          </p:txBody>
        </p:sp>
      </p:grpSp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457DC5BB-508D-2142-CB75-0AE0ADAB6C82}"/>
              </a:ext>
            </a:extLst>
          </p:cNvPr>
          <p:cNvSpPr/>
          <p:nvPr/>
        </p:nvSpPr>
        <p:spPr>
          <a:xfrm rot="16200000">
            <a:off x="3491855" y="-76662"/>
            <a:ext cx="1787037" cy="8152910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AEC6A-476C-BE5B-F2D9-BF2B95F6938A}"/>
              </a:ext>
            </a:extLst>
          </p:cNvPr>
          <p:cNvSpPr txBox="1"/>
          <p:nvPr/>
        </p:nvSpPr>
        <p:spPr>
          <a:xfrm>
            <a:off x="1213024" y="3297041"/>
            <a:ext cx="4069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6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교통 혼잡 비용 </a:t>
            </a:r>
            <a:r>
              <a:rPr lang="en-US" altLang="ko-KR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= </a:t>
            </a:r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차량운행비 </a:t>
            </a:r>
            <a:r>
              <a:rPr lang="en-US" altLang="ko-KR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+ </a:t>
            </a:r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시간가치비용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B6A44-6B1D-6C66-FE03-092BB7647F98}"/>
              </a:ext>
            </a:extLst>
          </p:cNvPr>
          <p:cNvSpPr txBox="1"/>
          <p:nvPr/>
        </p:nvSpPr>
        <p:spPr>
          <a:xfrm>
            <a:off x="1213025" y="3716711"/>
            <a:ext cx="6563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차량운행비 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: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고정비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인건비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보험료 등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) +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변동비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엔진오일비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연료비 등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)</a:t>
            </a:r>
            <a:endParaRPr lang="ko-KR" altLang="en-US" sz="16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DB0C98-7BC4-071E-F782-559379EB5421}"/>
              </a:ext>
            </a:extLst>
          </p:cNvPr>
          <p:cNvSpPr txBox="1"/>
          <p:nvPr/>
        </p:nvSpPr>
        <p:spPr>
          <a:xfrm>
            <a:off x="1213025" y="4136993"/>
            <a:ext cx="6563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-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시간가치비용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 :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수단별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승용차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버스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), </a:t>
            </a:r>
            <a:r>
              <a:rPr lang="ko-KR" altLang="en-US" sz="16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목적별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(</a:t>
            </a:r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업무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16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비업무</a:t>
            </a:r>
            <a:r>
              <a:rPr lang="en-US" altLang="ko-KR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) </a:t>
            </a:r>
          </a:p>
          <a:p>
            <a:r>
              <a:rPr lang="ko-KR" altLang="en-US" sz="16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                     재차인원의 시간가치비용 적용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43ABE8-7925-C8E5-3845-76F4500D3B4F}"/>
              </a:ext>
            </a:extLst>
          </p:cNvPr>
          <p:cNvSpPr txBox="1"/>
          <p:nvPr/>
        </p:nvSpPr>
        <p:spPr>
          <a:xfrm>
            <a:off x="308918" y="853531"/>
            <a:ext cx="1588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 혼잡 비용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83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3"/>
              <a:t>^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9C084-D4E3-FA47-0E19-A6CAFEB6B0E0}"/>
              </a:ext>
            </a:extLst>
          </p:cNvPr>
          <p:cNvSpPr txBox="1"/>
          <p:nvPr/>
        </p:nvSpPr>
        <p:spPr>
          <a:xfrm>
            <a:off x="308918" y="853531"/>
            <a:ext cx="1588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교통 혼잡 비용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8132-C259-F14A-EB9D-64FEF76E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8" y="-1265186"/>
            <a:ext cx="7981092" cy="933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ED1D5-060D-B319-FBE1-57C7EA4A5E4F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B433AE-9F3B-CD22-7B53-4F71CBECF371}"/>
              </a:ext>
            </a:extLst>
          </p:cNvPr>
          <p:cNvGrpSpPr/>
          <p:nvPr/>
        </p:nvGrpSpPr>
        <p:grpSpPr>
          <a:xfrm>
            <a:off x="1858059" y="1771941"/>
            <a:ext cx="5413598" cy="883557"/>
            <a:chOff x="1850917" y="2185808"/>
            <a:chExt cx="5413598" cy="883557"/>
          </a:xfrm>
        </p:grpSpPr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A3364C0A-7789-F2BF-F029-98BF250182B4}"/>
                </a:ext>
              </a:extLst>
            </p:cNvPr>
            <p:cNvSpPr/>
            <p:nvPr/>
          </p:nvSpPr>
          <p:spPr>
            <a:xfrm rot="16200000">
              <a:off x="4115937" y="-79212"/>
              <a:ext cx="883557" cy="5413598"/>
            </a:xfrm>
            <a:prstGeom prst="roundRect">
              <a:avLst>
                <a:gd name="adj" fmla="val 2535"/>
              </a:avLst>
            </a:prstGeom>
            <a:solidFill>
              <a:schemeClr val="bg1"/>
            </a:solidFill>
            <a:ln w="31750">
              <a:solidFill>
                <a:srgbClr val="D7B274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89F1EA-14A8-46A2-6106-CCEA1A5D5B5E}"/>
                </a:ext>
              </a:extLst>
            </p:cNvPr>
            <p:cNvSpPr txBox="1"/>
            <p:nvPr/>
          </p:nvSpPr>
          <p:spPr>
            <a:xfrm>
              <a:off x="2140972" y="2354694"/>
              <a:ext cx="4847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교통혼잡비용을 줄이려면</a:t>
              </a:r>
              <a:br>
                <a:rPr lang="en-US" altLang="ko-KR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</a:br>
              <a:r>
                <a:rPr lang="ko-KR" altLang="en-US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교통혼잡을 완화하기 위한</a:t>
              </a:r>
              <a:r>
                <a:rPr lang="en-US" altLang="ko-KR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ko-KR" altLang="en-US" sz="1600" dirty="0">
                  <a:solidFill>
                    <a:srgbClr val="012920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지속적인 노력이 필요</a:t>
              </a:r>
            </a:p>
          </p:txBody>
        </p:sp>
      </p:grpSp>
      <p:sp>
        <p:nvSpPr>
          <p:cNvPr id="19" name="모서리가 둥근 직사각형 7">
            <a:extLst>
              <a:ext uri="{FF2B5EF4-FFF2-40B4-BE49-F238E27FC236}">
                <a16:creationId xmlns:a16="http://schemas.microsoft.com/office/drawing/2014/main" id="{E8BE64AF-ABD2-5551-4980-640E82C4F6CE}"/>
              </a:ext>
            </a:extLst>
          </p:cNvPr>
          <p:cNvSpPr/>
          <p:nvPr/>
        </p:nvSpPr>
        <p:spPr>
          <a:xfrm rot="16200000">
            <a:off x="3978955" y="1061584"/>
            <a:ext cx="1171805" cy="5413598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5AF96-E588-1D7F-F7C8-4CF319A6C83C}"/>
              </a:ext>
            </a:extLst>
          </p:cNvPr>
          <p:cNvSpPr txBox="1"/>
          <p:nvPr/>
        </p:nvSpPr>
        <p:spPr>
          <a:xfrm>
            <a:off x="2126688" y="3352884"/>
            <a:ext cx="48763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이용자 맞춤형 교통체계</a:t>
            </a: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구축</a:t>
            </a:r>
            <a:r>
              <a:rPr lang="en-US" altLang="ko-KR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  <a:br>
              <a:rPr lang="en-US" altLang="ko-KR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첨단 </a:t>
            </a:r>
            <a:r>
              <a:rPr lang="en-US" altLang="ko-KR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ICT </a:t>
            </a: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기술을 접목한 </a:t>
            </a:r>
            <a:r>
              <a:rPr lang="ko-KR" altLang="en-US" sz="1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도로이용 효율성 증진</a:t>
            </a: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과 </a:t>
            </a:r>
            <a:br>
              <a:rPr lang="en-US" altLang="ko-KR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</a:b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지속적인 </a:t>
            </a:r>
            <a:r>
              <a:rPr lang="ko-KR" altLang="en-US" sz="1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교통수요관리 정책</a:t>
            </a:r>
            <a:r>
              <a:rPr lang="ko-KR" altLang="en-US" sz="1600" dirty="0">
                <a:solidFill>
                  <a:srgbClr val="01292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 요구되는 상황</a:t>
            </a:r>
          </a:p>
        </p:txBody>
      </p:sp>
    </p:spTree>
    <p:extLst>
      <p:ext uri="{BB962C8B-B14F-4D97-AF65-F5344CB8AC3E}">
        <p14:creationId xmlns:p14="http://schemas.microsoft.com/office/powerpoint/2010/main" val="315515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BD3C66F5-2089-7F44-4748-73185A22B13D}"/>
              </a:ext>
            </a:extLst>
          </p:cNvPr>
          <p:cNvSpPr/>
          <p:nvPr/>
        </p:nvSpPr>
        <p:spPr>
          <a:xfrm>
            <a:off x="0" y="-217714"/>
            <a:ext cx="9143999" cy="6150752"/>
          </a:xfrm>
          <a:prstGeom prst="rect">
            <a:avLst/>
          </a:prstGeom>
          <a:solidFill>
            <a:srgbClr val="A364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>
              <a:solidFill>
                <a:srgbClr val="BD073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9E5011-0262-4D50-415A-36DF1B55E0DD}"/>
              </a:ext>
            </a:extLst>
          </p:cNvPr>
          <p:cNvSpPr/>
          <p:nvPr/>
        </p:nvSpPr>
        <p:spPr>
          <a:xfrm>
            <a:off x="-14285" y="377371"/>
            <a:ext cx="9158286" cy="4960260"/>
          </a:xfrm>
          <a:prstGeom prst="rect">
            <a:avLst/>
          </a:prstGeom>
          <a:solidFill>
            <a:srgbClr val="F5F1E5"/>
          </a:solidFill>
          <a:ln w="19050">
            <a:solidFill>
              <a:srgbClr val="F5F1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latin typeface="제주고딕" panose="02000300000000000000" pitchFamily="2" charset="-127"/>
                <a:ea typeface="제주고딕" panose="02000300000000000000" pitchFamily="2" charset="-127"/>
              </a:rPr>
              <a:t>교통혼잡 감소에 도움이 될 것으로 판단</a:t>
            </a:r>
            <a:endParaRPr lang="ko-KR" altLang="en-US" sz="105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FB3F3-82E8-2060-3F76-03CD04C08441}"/>
              </a:ext>
            </a:extLst>
          </p:cNvPr>
          <p:cNvSpPr txBox="1"/>
          <p:nvPr/>
        </p:nvSpPr>
        <p:spPr>
          <a:xfrm>
            <a:off x="39077" y="476767"/>
            <a:ext cx="18583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1600" dirty="0">
                <a:solidFill>
                  <a:srgbClr val="012920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주제 선정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67BBB-5662-065F-52DA-52685FA177F9}"/>
              </a:ext>
            </a:extLst>
          </p:cNvPr>
          <p:cNvSpPr txBox="1"/>
          <p:nvPr/>
        </p:nvSpPr>
        <p:spPr>
          <a:xfrm>
            <a:off x="39077" y="9787"/>
            <a:ext cx="2098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Part 01.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프로젝트 개요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9C084-D4E3-FA47-0E19-A6CAFEB6B0E0}"/>
              </a:ext>
            </a:extLst>
          </p:cNvPr>
          <p:cNvSpPr txBox="1"/>
          <p:nvPr/>
        </p:nvSpPr>
        <p:spPr>
          <a:xfrm>
            <a:off x="308918" y="853531"/>
            <a:ext cx="1069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기획 배경</a:t>
            </a:r>
            <a:endParaRPr lang="en-US" altLang="ko-KR" sz="16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38132-C259-F14A-EB9D-64FEF76E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8" y="-1265186"/>
            <a:ext cx="7981092" cy="933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ED1D5-060D-B319-FBE1-57C7EA4A5E4F}"/>
              </a:ext>
            </a:extLst>
          </p:cNvPr>
          <p:cNvSpPr txBox="1"/>
          <p:nvPr/>
        </p:nvSpPr>
        <p:spPr>
          <a:xfrm>
            <a:off x="5777202" y="5357996"/>
            <a:ext cx="3417597" cy="309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 </a:t>
            </a:r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한강 교량 혼잡도 분석과 실시간 교통정보 공유 커뮤니티 개발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6908E36A-EB40-6E5D-33F8-5DFF3663CB23}"/>
              </a:ext>
            </a:extLst>
          </p:cNvPr>
          <p:cNvSpPr/>
          <p:nvPr/>
        </p:nvSpPr>
        <p:spPr>
          <a:xfrm rot="16200000">
            <a:off x="3967015" y="-270927"/>
            <a:ext cx="1253284" cy="6429598"/>
          </a:xfrm>
          <a:prstGeom prst="roundRect">
            <a:avLst>
              <a:gd name="adj" fmla="val 2535"/>
            </a:avLst>
          </a:prstGeom>
          <a:solidFill>
            <a:schemeClr val="bg1"/>
          </a:solidFill>
          <a:ln w="31750">
            <a:solidFill>
              <a:srgbClr val="D7B274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7734CFF-D154-0561-2F28-9161EDA1E61F}"/>
              </a:ext>
            </a:extLst>
          </p:cNvPr>
          <p:cNvGrpSpPr/>
          <p:nvPr/>
        </p:nvGrpSpPr>
        <p:grpSpPr>
          <a:xfrm>
            <a:off x="1350059" y="2503023"/>
            <a:ext cx="6429598" cy="869992"/>
            <a:chOff x="1350059" y="2503023"/>
            <a:chExt cx="6429598" cy="8699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E1F430-180C-403B-A4C1-AAC37DC4E7C2}"/>
                </a:ext>
              </a:extLst>
            </p:cNvPr>
            <p:cNvSpPr txBox="1"/>
            <p:nvPr/>
          </p:nvSpPr>
          <p:spPr>
            <a:xfrm>
              <a:off x="1350059" y="2503023"/>
              <a:ext cx="6429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교통혼잡 정보를 제공하여 도로 이용자의 분산을 유도하면 </a:t>
              </a:r>
              <a:endParaRPr lang="en-US" altLang="ko-KR" sz="2000" dirty="0"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714CD2-E5CA-D6F6-C219-B535D7950EDF}"/>
                </a:ext>
              </a:extLst>
            </p:cNvPr>
            <p:cNvSpPr txBox="1"/>
            <p:nvPr/>
          </p:nvSpPr>
          <p:spPr>
            <a:xfrm>
              <a:off x="2467430" y="2972905"/>
              <a:ext cx="43107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제주고딕" panose="02000300000000000000" pitchFamily="2" charset="-127"/>
                  <a:ea typeface="제주고딕" panose="02000300000000000000" pitchFamily="2" charset="-127"/>
                </a:rPr>
                <a:t>교통혼잡 감소에 도움이 될 것으로 판단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54539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4321</ep:Words>
  <ep:PresentationFormat>화면 슬라이드 쇼(16:10)</ep:PresentationFormat>
  <ep:Paragraphs>820</ep:Paragraphs>
  <ep:Slides>42</ep:Slides>
  <ep:Notes>52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ep:HeadingPairs>
  <ep:TitlesOfParts>
    <vt:vector size="4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2022-11-01T07:45:03.000</dcterms:created>
  <dc:creator>com6</dc:creator>
  <cp:lastModifiedBy>JSP</cp:lastModifiedBy>
  <dcterms:modified xsi:type="dcterms:W3CDTF">2023-03-14T06:48:54.403</dcterms:modified>
  <cp:revision>64</cp:revision>
  <dc:title>PowerPoint 프레젠테이션</dc:title>
  <cp:version>1000.0000.01</cp:version>
</cp:coreProperties>
</file>